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59" r:id="rId3"/>
    <p:sldId id="260" r:id="rId4"/>
    <p:sldId id="266" r:id="rId5"/>
    <p:sldId id="267" r:id="rId6"/>
    <p:sldId id="268" r:id="rId7"/>
    <p:sldId id="269" r:id="rId8"/>
    <p:sldId id="261" r:id="rId9"/>
    <p:sldId id="262" r:id="rId10"/>
    <p:sldId id="270" r:id="rId11"/>
    <p:sldId id="271" r:id="rId12"/>
    <p:sldId id="274" r:id="rId13"/>
    <p:sldId id="275" r:id="rId14"/>
    <p:sldId id="277" r:id="rId15"/>
    <p:sldId id="283" r:id="rId16"/>
    <p:sldId id="284" r:id="rId17"/>
  </p:sldIdLst>
  <p:sldSz cx="9753600" cy="5486400"/>
  <p:notesSz cx="6858000" cy="9144000"/>
  <p:embeddedFontLst>
    <p:embeddedFont>
      <p:font typeface="Alice" panose="020B0604020202020204" charset="0"/>
      <p:regular r:id="rId18"/>
    </p:embeddedFont>
    <p:embeddedFont>
      <p:font typeface="Be Vietnam Pro" panose="020B0604020202020204" charset="0"/>
      <p:regular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Open Sans" panose="020B0604020202020204" charset="0"/>
      <p:regular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3465"/>
  </p:normalViewPr>
  <p:slideViewPr>
    <p:cSldViewPr snapToGrid="0" snapToObjects="1">
      <p:cViewPr varScale="1">
        <p:scale>
          <a:sx n="121" d="100"/>
          <a:sy n="121" d="100"/>
        </p:scale>
        <p:origin x="9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2.png"/><Relationship Id="rId26" Type="http://schemas.openxmlformats.org/officeDocument/2006/relationships/image" Target="../media/image58.png"/><Relationship Id="rId3" Type="http://schemas.openxmlformats.org/officeDocument/2006/relationships/image" Target="../media/image2.jpg"/><Relationship Id="rId21" Type="http://schemas.openxmlformats.org/officeDocument/2006/relationships/image" Target="../media/image53.png"/><Relationship Id="rId34" Type="http://schemas.openxmlformats.org/officeDocument/2006/relationships/image" Target="../media/image65.png"/><Relationship Id="rId7" Type="http://schemas.openxmlformats.org/officeDocument/2006/relationships/image" Target="../media/image47.png"/><Relationship Id="rId12" Type="http://schemas.openxmlformats.org/officeDocument/2006/relationships/image" Target="../media/image10.jpg"/><Relationship Id="rId17" Type="http://schemas.openxmlformats.org/officeDocument/2006/relationships/image" Target="../media/image8.jpg"/><Relationship Id="rId25" Type="http://schemas.openxmlformats.org/officeDocument/2006/relationships/image" Target="../media/image57.jpg"/><Relationship Id="rId33" Type="http://schemas.openxmlformats.org/officeDocument/2006/relationships/image" Target="../media/image14.png"/><Relationship Id="rId2" Type="http://schemas.openxmlformats.org/officeDocument/2006/relationships/hyperlink" Target="http://www.dossierimmigrazione.it" TargetMode="External"/><Relationship Id="rId16" Type="http://schemas.openxmlformats.org/officeDocument/2006/relationships/image" Target="../media/image7.png"/><Relationship Id="rId20" Type="http://schemas.openxmlformats.org/officeDocument/2006/relationships/image" Target="../media/image52.jpg"/><Relationship Id="rId29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9.jp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5" Type="http://schemas.openxmlformats.org/officeDocument/2006/relationships/image" Target="../media/image45.jpg"/><Relationship Id="rId15" Type="http://schemas.openxmlformats.org/officeDocument/2006/relationships/image" Target="../media/image6.jpg"/><Relationship Id="rId23" Type="http://schemas.openxmlformats.org/officeDocument/2006/relationships/image" Target="../media/image55.jpg"/><Relationship Id="rId28" Type="http://schemas.openxmlformats.org/officeDocument/2006/relationships/image" Target="../media/image60.jpg"/><Relationship Id="rId36" Type="http://schemas.openxmlformats.org/officeDocument/2006/relationships/image" Target="../media/image16.png"/><Relationship Id="rId10" Type="http://schemas.openxmlformats.org/officeDocument/2006/relationships/image" Target="../media/image50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hyperlink" Target="https://piktochart.com" TargetMode="External"/><Relationship Id="rId9" Type="http://schemas.openxmlformats.org/officeDocument/2006/relationships/image" Target="../media/image49.jpg"/><Relationship Id="rId14" Type="http://schemas.openxmlformats.org/officeDocument/2006/relationships/image" Target="../media/image13.png"/><Relationship Id="rId22" Type="http://schemas.openxmlformats.org/officeDocument/2006/relationships/image" Target="../media/image54.png"/><Relationship Id="rId27" Type="http://schemas.openxmlformats.org/officeDocument/2006/relationships/image" Target="../media/image59.jpg"/><Relationship Id="rId30" Type="http://schemas.openxmlformats.org/officeDocument/2006/relationships/image" Target="../media/image62.jpg"/><Relationship Id="rId35" Type="http://schemas.openxmlformats.org/officeDocument/2006/relationships/image" Target="../media/image15.png"/><Relationship Id="rId8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4114800" y="1106119"/>
            <a:ext cx="5236425" cy="205740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 algn="l">
              <a:lnSpc>
                <a:spcPts val="5400"/>
              </a:lnSpc>
            </a:pPr>
            <a:r>
              <a:rPr lang="en-US" sz="45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Dossier Statistico Immigrazione 2023</a:t>
            </a:r>
          </a:p>
        </p:txBody>
      </p:sp>
      <p:cxnSp>
        <p:nvCxnSpPr>
          <p:cNvPr id="3" name="Straight Connector 3"/>
          <p:cNvCxnSpPr>
            <a:cxnSpLocks/>
          </p:cNvCxnSpPr>
          <p:nvPr/>
        </p:nvCxnSpPr>
        <p:spPr>
          <a:xfrm rot="21600000">
            <a:off x="4129088" y="3711207"/>
            <a:ext cx="4371975" cy="0"/>
          </a:xfrm>
          <a:prstGeom prst="line">
            <a:avLst/>
          </a:prstGeom>
          <a:ln w="28575">
            <a:solidFill>
              <a:srgbClr val="AA2A4D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 rot="21600000">
            <a:off x="4129088" y="3325444"/>
            <a:ext cx="515070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Un sussidio per favorire la conoscenza del fenomeno migratorio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04601" y="-97550"/>
            <a:ext cx="3343275" cy="57053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4377652" y="203554"/>
            <a:ext cx="752729" cy="5478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6823386" y="177800"/>
            <a:ext cx="1137740" cy="70790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8" name="Freeform 8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600000">
            <a:off x="223838" y="350364"/>
            <a:ext cx="790575" cy="463228"/>
            <a:chOff x="223838" y="350364"/>
            <a:chExt cx="790575" cy="463228"/>
          </a:xfrm>
        </p:grpSpPr>
        <p:sp>
          <p:nvSpPr>
            <p:cNvPr id="10" name="Freeform 10"/>
            <p:cNvSpPr/>
            <p:nvPr/>
          </p:nvSpPr>
          <p:spPr>
            <a:xfrm>
              <a:off x="223838" y="350364"/>
              <a:ext cx="790575" cy="463228"/>
            </a:xfrm>
            <a:custGeom>
              <a:avLst/>
              <a:gdLst/>
              <a:ahLst/>
              <a:cxnLst/>
              <a:rect l="0" t="0" r="0" b="0"/>
              <a:pathLst>
                <a:path w="302914" h="177546">
                  <a:moveTo>
                    <a:pt x="297685" y="10439"/>
                  </a:moveTo>
                  <a:lnTo>
                    <a:pt x="5229" y="10439"/>
                  </a:lnTo>
                  <a:cubicBezTo>
                    <a:pt x="2343" y="10439"/>
                    <a:pt x="10" y="8106"/>
                    <a:pt x="10" y="5220"/>
                  </a:cubicBezTo>
                  <a:cubicBezTo>
                    <a:pt x="10" y="2334"/>
                    <a:pt x="2343" y="0"/>
                    <a:pt x="5239" y="0"/>
                  </a:cubicBezTo>
                  <a:lnTo>
                    <a:pt x="297685" y="0"/>
                  </a:lnTo>
                  <a:cubicBezTo>
                    <a:pt x="300571" y="0"/>
                    <a:pt x="302914" y="2343"/>
                    <a:pt x="302914" y="5220"/>
                  </a:cubicBezTo>
                  <a:cubicBezTo>
                    <a:pt x="302905" y="8106"/>
                    <a:pt x="300561" y="10439"/>
                    <a:pt x="297685" y="10439"/>
                  </a:cubicBezTo>
                  <a:close/>
                  <a:moveTo>
                    <a:pt x="297685" y="52216"/>
                  </a:moveTo>
                  <a:lnTo>
                    <a:pt x="5229" y="52216"/>
                  </a:lnTo>
                  <a:cubicBezTo>
                    <a:pt x="2334" y="52216"/>
                    <a:pt x="0" y="49882"/>
                    <a:pt x="0" y="46996"/>
                  </a:cubicBezTo>
                  <a:cubicBezTo>
                    <a:pt x="0" y="44110"/>
                    <a:pt x="2334" y="41777"/>
                    <a:pt x="5229" y="41777"/>
                  </a:cubicBezTo>
                  <a:lnTo>
                    <a:pt x="297675" y="41777"/>
                  </a:lnTo>
                  <a:cubicBezTo>
                    <a:pt x="300561" y="41777"/>
                    <a:pt x="302905" y="44120"/>
                    <a:pt x="302905" y="46996"/>
                  </a:cubicBezTo>
                  <a:cubicBezTo>
                    <a:pt x="302905" y="49882"/>
                    <a:pt x="300561" y="52216"/>
                    <a:pt x="297685" y="52216"/>
                  </a:cubicBezTo>
                  <a:close/>
                  <a:moveTo>
                    <a:pt x="297685" y="93993"/>
                  </a:moveTo>
                  <a:lnTo>
                    <a:pt x="5229" y="93993"/>
                  </a:lnTo>
                  <a:cubicBezTo>
                    <a:pt x="2343" y="93993"/>
                    <a:pt x="10" y="91659"/>
                    <a:pt x="10" y="88773"/>
                  </a:cubicBezTo>
                  <a:cubicBezTo>
                    <a:pt x="10" y="85887"/>
                    <a:pt x="2343" y="83553"/>
                    <a:pt x="5239" y="83553"/>
                  </a:cubicBezTo>
                  <a:lnTo>
                    <a:pt x="297685" y="83553"/>
                  </a:lnTo>
                  <a:cubicBezTo>
                    <a:pt x="300571" y="83553"/>
                    <a:pt x="302914" y="85896"/>
                    <a:pt x="302914" y="88773"/>
                  </a:cubicBezTo>
                  <a:cubicBezTo>
                    <a:pt x="302905" y="91659"/>
                    <a:pt x="300561" y="93993"/>
                    <a:pt x="297685" y="93993"/>
                  </a:cubicBezTo>
                  <a:close/>
                  <a:moveTo>
                    <a:pt x="297685" y="135788"/>
                  </a:moveTo>
                  <a:lnTo>
                    <a:pt x="5229" y="135788"/>
                  </a:lnTo>
                  <a:cubicBezTo>
                    <a:pt x="2334" y="135788"/>
                    <a:pt x="0" y="133445"/>
                    <a:pt x="0" y="130559"/>
                  </a:cubicBezTo>
                  <a:cubicBezTo>
                    <a:pt x="0" y="127673"/>
                    <a:pt x="2334" y="125330"/>
                    <a:pt x="5229" y="125330"/>
                  </a:cubicBezTo>
                  <a:lnTo>
                    <a:pt x="297675" y="125330"/>
                  </a:lnTo>
                  <a:cubicBezTo>
                    <a:pt x="300561" y="125330"/>
                    <a:pt x="302905" y="127673"/>
                    <a:pt x="302905" y="130559"/>
                  </a:cubicBezTo>
                  <a:cubicBezTo>
                    <a:pt x="302905" y="133445"/>
                    <a:pt x="300561" y="135788"/>
                    <a:pt x="297685" y="135788"/>
                  </a:cubicBezTo>
                  <a:close/>
                  <a:moveTo>
                    <a:pt x="297685" y="177546"/>
                  </a:moveTo>
                  <a:lnTo>
                    <a:pt x="5229" y="177546"/>
                  </a:lnTo>
                  <a:cubicBezTo>
                    <a:pt x="2334" y="177546"/>
                    <a:pt x="0" y="175222"/>
                    <a:pt x="0" y="172336"/>
                  </a:cubicBezTo>
                  <a:cubicBezTo>
                    <a:pt x="0" y="169450"/>
                    <a:pt x="2334" y="167107"/>
                    <a:pt x="5229" y="167107"/>
                  </a:cubicBezTo>
                  <a:lnTo>
                    <a:pt x="297675" y="167107"/>
                  </a:lnTo>
                  <a:cubicBezTo>
                    <a:pt x="300561" y="167107"/>
                    <a:pt x="302905" y="169450"/>
                    <a:pt x="302905" y="172336"/>
                  </a:cubicBezTo>
                  <a:cubicBezTo>
                    <a:pt x="302905" y="175222"/>
                    <a:pt x="300561" y="177546"/>
                    <a:pt x="297685" y="177546"/>
                  </a:cubicBez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5408933" y="203834"/>
            <a:ext cx="1219200" cy="6475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8324850" y="212407"/>
            <a:ext cx="638175" cy="6381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7910627" y="4769218"/>
            <a:ext cx="590435" cy="6095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 rot="21600000">
            <a:off x="9196388" y="4074798"/>
            <a:ext cx="390472" cy="533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 rot="21600000">
            <a:off x="8501063" y="4074800"/>
            <a:ext cx="542925" cy="5810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alphaModFix/>
          </a:blip>
          <a:srcRect/>
          <a:stretch>
            <a:fillRect/>
          </a:stretch>
        </p:blipFill>
        <p:spPr>
          <a:xfrm rot="21600000">
            <a:off x="6957060" y="4850213"/>
            <a:ext cx="619125" cy="4475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alphaModFix/>
          </a:blip>
          <a:srcRect/>
          <a:stretch>
            <a:fillRect/>
          </a:stretch>
        </p:blipFill>
        <p:spPr>
          <a:xfrm rot="21600000">
            <a:off x="4129088" y="4897821"/>
            <a:ext cx="971550" cy="3523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alphaModFix/>
          </a:blip>
          <a:srcRect/>
          <a:stretch>
            <a:fillRect/>
          </a:stretch>
        </p:blipFill>
        <p:spPr>
          <a:xfrm rot="21600000">
            <a:off x="5372100" y="4864481"/>
            <a:ext cx="1304925" cy="4190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alphaModFix/>
          </a:blip>
          <a:srcRect/>
          <a:stretch>
            <a:fillRect/>
          </a:stretch>
        </p:blipFill>
        <p:spPr>
          <a:xfrm rot="21600000">
            <a:off x="7910513" y="3989213"/>
            <a:ext cx="476250" cy="66661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alphaModFix/>
          </a:blip>
          <a:srcRect/>
          <a:stretch>
            <a:fillRect/>
          </a:stretch>
        </p:blipFill>
        <p:spPr>
          <a:xfrm rot="21600000">
            <a:off x="8524875" y="4773947"/>
            <a:ext cx="1228725" cy="60007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alphaModFix/>
          </a:blip>
          <a:srcRect/>
          <a:stretch>
            <a:fillRect/>
          </a:stretch>
        </p:blipFill>
        <p:spPr>
          <a:xfrm rot="21600000">
            <a:off x="6456045" y="4027223"/>
            <a:ext cx="1504950" cy="67616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>
            <a:alphaModFix/>
          </a:blip>
          <a:srcRect/>
          <a:stretch>
            <a:fillRect/>
          </a:stretch>
        </p:blipFill>
        <p:spPr>
          <a:xfrm rot="21600000">
            <a:off x="5257800" y="4074795"/>
            <a:ext cx="1152525" cy="50468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>
            <a:alphaModFix/>
          </a:blip>
          <a:srcRect/>
          <a:stretch>
            <a:fillRect/>
          </a:stretch>
        </p:blipFill>
        <p:spPr>
          <a:xfrm rot="21600000">
            <a:off x="4148138" y="3865274"/>
            <a:ext cx="952500" cy="8381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257300" y="119063"/>
            <a:ext cx="7579575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Domande di asilo in Italia: 77.200*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6982777" y="5224463"/>
            <a:ext cx="2578950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Eurostat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1275712" y="942975"/>
            <a:ext cx="7808080" cy="590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in crescita rispetto alle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53.609 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del 2021, ma non inquadrabili in termini eccezionali: erano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oltre 100mila nel 2016 e nel 2017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e restano al di sotto di quelle presentate in altri Paesi Ue (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Germania 217.735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,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Francia 137.510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,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Spagna 116.135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) 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931764" y="943204"/>
            <a:ext cx="212934" cy="204842"/>
            <a:chOff x="931764" y="943204"/>
            <a:chExt cx="212934" cy="204842"/>
          </a:xfrm>
        </p:grpSpPr>
        <p:sp>
          <p:nvSpPr>
            <p:cNvPr id="9" name="Freeform 9"/>
            <p:cNvSpPr/>
            <p:nvPr/>
          </p:nvSpPr>
          <p:spPr>
            <a:xfrm>
              <a:off x="931764" y="943204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61975" y="1612830"/>
            <a:ext cx="3086081" cy="341945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3123429" y="2002149"/>
            <a:ext cx="2384721" cy="302784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600000">
            <a:off x="4809754" y="4193080"/>
            <a:ext cx="1302886" cy="1619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260"/>
              </a:lnSpc>
            </a:pPr>
            <a:r>
              <a:rPr lang="en-US" sz="105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Status rifugiato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4810030" y="3619875"/>
            <a:ext cx="862923" cy="1619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260"/>
              </a:lnSpc>
            </a:pPr>
            <a:r>
              <a:rPr lang="en-US" sz="105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Sussidiaria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4810030" y="2840234"/>
            <a:ext cx="1293150" cy="3429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365"/>
              </a:lnSpc>
            </a:pPr>
            <a:r>
              <a:rPr lang="en-US" sz="105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Speciale ex D.L. 130/2020</a:t>
            </a:r>
          </a:p>
        </p:txBody>
      </p:sp>
      <p:cxnSp>
        <p:nvCxnSpPr>
          <p:cNvPr id="16" name="Straight Connector 16"/>
          <p:cNvCxnSpPr>
            <a:cxnSpLocks/>
          </p:cNvCxnSpPr>
          <p:nvPr/>
        </p:nvCxnSpPr>
        <p:spPr>
          <a:xfrm rot="21600000">
            <a:off x="3844347" y="3976888"/>
            <a:ext cx="1037093" cy="0"/>
          </a:xfrm>
          <a:prstGeom prst="line">
            <a:avLst/>
          </a:prstGeom>
          <a:ln w="14224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7"/>
          <p:cNvCxnSpPr>
            <a:cxnSpLocks/>
          </p:cNvCxnSpPr>
          <p:nvPr/>
        </p:nvCxnSpPr>
        <p:spPr>
          <a:xfrm rot="21600000">
            <a:off x="3916594" y="3435359"/>
            <a:ext cx="1159159" cy="0"/>
          </a:xfrm>
          <a:prstGeom prst="line">
            <a:avLst/>
          </a:prstGeom>
          <a:ln w="14097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9"/>
          <p:cNvGrpSpPr/>
          <p:nvPr/>
        </p:nvGrpSpPr>
        <p:grpSpPr>
          <a:xfrm rot="5411929">
            <a:off x="3133839" y="3045794"/>
            <a:ext cx="612458" cy="741680"/>
            <a:chOff x="3133839" y="3045794"/>
            <a:chExt cx="612458" cy="741680"/>
          </a:xfrm>
        </p:grpSpPr>
        <p:sp>
          <p:nvSpPr>
            <p:cNvPr id="18" name="Freeform 18"/>
            <p:cNvSpPr/>
            <p:nvPr/>
          </p:nvSpPr>
          <p:spPr>
            <a:xfrm>
              <a:off x="3133839" y="3045794"/>
              <a:ext cx="612458" cy="741680"/>
            </a:xfrm>
            <a:custGeom>
              <a:avLst/>
              <a:gdLst/>
              <a:ahLst/>
              <a:cxnLst/>
              <a:rect l="0" t="0" r="0" b="0"/>
              <a:pathLst>
                <a:path w="216675" h="304800">
                  <a:moveTo>
                    <a:pt x="162525" y="72990"/>
                  </a:moveTo>
                  <a:lnTo>
                    <a:pt x="108347" y="0"/>
                  </a:lnTo>
                  <a:lnTo>
                    <a:pt x="54169" y="72990"/>
                  </a:lnTo>
                  <a:lnTo>
                    <a:pt x="0" y="145971"/>
                  </a:lnTo>
                  <a:lnTo>
                    <a:pt x="54092" y="145971"/>
                  </a:lnTo>
                  <a:lnTo>
                    <a:pt x="54092" y="198749"/>
                  </a:lnTo>
                  <a:lnTo>
                    <a:pt x="54092" y="304800"/>
                  </a:lnTo>
                  <a:lnTo>
                    <a:pt x="113948" y="304800"/>
                  </a:lnTo>
                  <a:lnTo>
                    <a:pt x="162573" y="304800"/>
                  </a:lnTo>
                  <a:lnTo>
                    <a:pt x="162573" y="207645"/>
                  </a:lnTo>
                  <a:lnTo>
                    <a:pt x="162573" y="145971"/>
                  </a:lnTo>
                  <a:lnTo>
                    <a:pt x="216675" y="145971"/>
                  </a:lnTo>
                  <a:lnTo>
                    <a:pt x="162525" y="72990"/>
                  </a:ln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21600000">
            <a:off x="3553892" y="2090531"/>
            <a:ext cx="1624376" cy="3429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365"/>
              </a:lnSpc>
            </a:pPr>
            <a:r>
              <a:rPr lang="en-US" sz="105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Tipologia di protezione riconosciuta (%)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6724952" y="1974536"/>
            <a:ext cx="2054980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72,2%</a:t>
            </a:r>
          </a:p>
        </p:txBody>
      </p:sp>
      <p:grpSp>
        <p:nvGrpSpPr>
          <p:cNvPr id="23" name="Group 23"/>
          <p:cNvGrpSpPr/>
          <p:nvPr/>
        </p:nvGrpSpPr>
        <p:grpSpPr>
          <a:xfrm rot="21600000">
            <a:off x="6419199" y="2046545"/>
            <a:ext cx="198884" cy="198884"/>
            <a:chOff x="6419199" y="2046545"/>
            <a:chExt cx="198884" cy="198884"/>
          </a:xfrm>
        </p:grpSpPr>
        <p:sp>
          <p:nvSpPr>
            <p:cNvPr id="22" name="Freeform 22"/>
            <p:cNvSpPr/>
            <p:nvPr/>
          </p:nvSpPr>
          <p:spPr>
            <a:xfrm>
              <a:off x="6419199" y="2046545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24" name="TextBox 24"/>
          <p:cNvSpPr txBox="1"/>
          <p:nvPr/>
        </p:nvSpPr>
        <p:spPr>
          <a:xfrm rot="21600000">
            <a:off x="6724952" y="2336486"/>
            <a:ext cx="2597857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riconoscimenti di protezione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su 19.335 decisioni post-ricorso</a:t>
            </a:r>
          </a:p>
        </p:txBody>
      </p:sp>
      <p:grpSp>
        <p:nvGrpSpPr>
          <p:cNvPr id="26" name="Group 26"/>
          <p:cNvGrpSpPr/>
          <p:nvPr/>
        </p:nvGrpSpPr>
        <p:grpSpPr>
          <a:xfrm rot="21600000">
            <a:off x="6419199" y="3025086"/>
            <a:ext cx="198884" cy="198884"/>
            <a:chOff x="6419199" y="3025086"/>
            <a:chExt cx="198884" cy="198884"/>
          </a:xfrm>
        </p:grpSpPr>
        <p:sp>
          <p:nvSpPr>
            <p:cNvPr id="25" name="Freeform 25"/>
            <p:cNvSpPr/>
            <p:nvPr/>
          </p:nvSpPr>
          <p:spPr>
            <a:xfrm>
              <a:off x="6419199" y="3025086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27" name="TextBox 27"/>
          <p:cNvSpPr txBox="1"/>
          <p:nvPr/>
        </p:nvSpPr>
        <p:spPr>
          <a:xfrm rot="21600000">
            <a:off x="6744005" y="3021016"/>
            <a:ext cx="2798015" cy="7905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Principali nazionalità dei richiedenti asilo: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Bangladesh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(14.590),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Pakistan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(11.370),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Egitto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(8.853),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Tunisia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(5.365) e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Georgia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(3.240)</a:t>
            </a:r>
          </a:p>
        </p:txBody>
      </p:sp>
      <p:grpSp>
        <p:nvGrpSpPr>
          <p:cNvPr id="29" name="Group 29"/>
          <p:cNvGrpSpPr/>
          <p:nvPr/>
        </p:nvGrpSpPr>
        <p:grpSpPr>
          <a:xfrm rot="21600000">
            <a:off x="6419209" y="4100144"/>
            <a:ext cx="198884" cy="198884"/>
            <a:chOff x="6419209" y="4100144"/>
            <a:chExt cx="198884" cy="198884"/>
          </a:xfrm>
        </p:grpSpPr>
        <p:sp>
          <p:nvSpPr>
            <p:cNvPr id="28" name="Freeform 28"/>
            <p:cNvSpPr/>
            <p:nvPr/>
          </p:nvSpPr>
          <p:spPr>
            <a:xfrm>
              <a:off x="6419209" y="4100144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30" name="TextBox 30"/>
          <p:cNvSpPr txBox="1"/>
          <p:nvPr/>
        </p:nvSpPr>
        <p:spPr>
          <a:xfrm rot="21600000">
            <a:off x="6744015" y="4096074"/>
            <a:ext cx="2797882" cy="7905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Aumento delle domande di protezione presentate da cittadini del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Centro e Sud America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circa il 10% delle richieste di asilo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nel 2022)</a:t>
            </a:r>
          </a:p>
        </p:txBody>
      </p:sp>
      <p:sp>
        <p:nvSpPr>
          <p:cNvPr id="31" name="TextBox 31"/>
          <p:cNvSpPr txBox="1"/>
          <p:nvPr/>
        </p:nvSpPr>
        <p:spPr>
          <a:xfrm rot="21600000">
            <a:off x="931545" y="5214938"/>
            <a:ext cx="2578950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*Domande presentate per la prima volta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257300" y="119063"/>
            <a:ext cx="7579575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Migranti sbarcati in Italia: 105.129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6982777" y="5224463"/>
            <a:ext cx="2578950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Ministero dell'Interno ed Eurostat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1256509" y="942975"/>
            <a:ext cx="8227180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La discrepanza tra il numero degli sbarchi e quello delle domande di asilo presentate mostra che molto spesso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le persone utilizzano l’Italia solo come luogo di sbarco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per poi proseguire verso altre destinazioni europee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931764" y="943204"/>
            <a:ext cx="212934" cy="204842"/>
            <a:chOff x="931764" y="943204"/>
            <a:chExt cx="212934" cy="204842"/>
          </a:xfrm>
        </p:grpSpPr>
        <p:sp>
          <p:nvSpPr>
            <p:cNvPr id="9" name="Freeform 9"/>
            <p:cNvSpPr/>
            <p:nvPr/>
          </p:nvSpPr>
          <p:spPr>
            <a:xfrm>
              <a:off x="931764" y="943204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54857" y="1559157"/>
            <a:ext cx="9448705" cy="394323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1600000">
            <a:off x="2603211" y="1666875"/>
            <a:ext cx="5245855" cy="2190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755"/>
              </a:lnSpc>
            </a:pPr>
            <a:r>
              <a:rPr lang="en-US" sz="135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Migranti sbarcati e richieste di asilo (serie storica 2013-2022)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931545" y="119063"/>
            <a:ext cx="8141550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Contrasto all'immigrazione irregolare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6982777" y="5224463"/>
            <a:ext cx="2578950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Ministero dell'Interno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1300163" y="914400"/>
            <a:ext cx="7731880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Migranti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raggiunti da un provvedimento di espulsione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: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36.770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, appena il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7,3%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di tutti gli irregolari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stimati in Italia (oltre 500mila)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931764" y="914629"/>
            <a:ext cx="212934" cy="204842"/>
            <a:chOff x="931764" y="914629"/>
            <a:chExt cx="212934" cy="204842"/>
          </a:xfrm>
        </p:grpSpPr>
        <p:sp>
          <p:nvSpPr>
            <p:cNvPr id="9" name="Freeform 9"/>
            <p:cNvSpPr/>
            <p:nvPr/>
          </p:nvSpPr>
          <p:spPr>
            <a:xfrm>
              <a:off x="931764" y="914629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23913" y="1014413"/>
            <a:ext cx="4466034" cy="241920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1600000">
            <a:off x="2214563" y="2684259"/>
            <a:ext cx="472437" cy="2000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11,7%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2315394" y="2336683"/>
            <a:ext cx="469758" cy="2000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15,1%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2291715" y="1988820"/>
            <a:ext cx="492975" cy="2000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13,7%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725729" y="2652655"/>
            <a:ext cx="4752899" cy="3238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4956810" y="1014413"/>
            <a:ext cx="4848082" cy="362891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 rot="21600000">
            <a:off x="5738803" y="4338638"/>
            <a:ext cx="2054980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6.383</a:t>
            </a:r>
          </a:p>
        </p:txBody>
      </p:sp>
      <p:grpSp>
        <p:nvGrpSpPr>
          <p:cNvPr id="19" name="Group 19"/>
          <p:cNvGrpSpPr/>
          <p:nvPr/>
        </p:nvGrpSpPr>
        <p:grpSpPr>
          <a:xfrm rot="21600000">
            <a:off x="5433060" y="4410646"/>
            <a:ext cx="198884" cy="198884"/>
            <a:chOff x="5433060" y="4410646"/>
            <a:chExt cx="198884" cy="198884"/>
          </a:xfrm>
        </p:grpSpPr>
        <p:sp>
          <p:nvSpPr>
            <p:cNvPr id="18" name="Freeform 18"/>
            <p:cNvSpPr/>
            <p:nvPr/>
          </p:nvSpPr>
          <p:spPr>
            <a:xfrm>
              <a:off x="5433060" y="4410646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21600000">
            <a:off x="5738803" y="4719638"/>
            <a:ext cx="2588332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migranti transitati nei Cpr,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+68,7%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rispetto ai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4.387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del 2021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227647" y="128588"/>
            <a:ext cx="9313125" cy="49530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870"/>
              </a:lnSpc>
            </a:pPr>
            <a:r>
              <a:rPr lang="en-US" sz="322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Studenti stranieri (a.s. 2021/2022): 872.360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6982777" y="5224463"/>
            <a:ext cx="2578950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Miur e Astat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1295400" y="919163"/>
            <a:ext cx="7874793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il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10,6%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del totale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(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+6.972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e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+0,8%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rispetto all'a.s. precedente); nello stesso periodo gli iscritti totali sono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diminuiti dell’1,2%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(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-102.280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)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931764" y="914629"/>
            <a:ext cx="212934" cy="204842"/>
            <a:chOff x="931764" y="914629"/>
            <a:chExt cx="212934" cy="204842"/>
          </a:xfrm>
        </p:grpSpPr>
        <p:sp>
          <p:nvSpPr>
            <p:cNvPr id="9" name="Freeform 9"/>
            <p:cNvSpPr/>
            <p:nvPr/>
          </p:nvSpPr>
          <p:spPr>
            <a:xfrm>
              <a:off x="931764" y="914629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190701" y="3300479"/>
            <a:ext cx="4238549" cy="25526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561937" y="1123950"/>
            <a:ext cx="4486199" cy="29145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440102" y="3919538"/>
            <a:ext cx="200025" cy="2000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5276850" y="1123950"/>
            <a:ext cx="4514850" cy="42576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8408927" y="3895744"/>
            <a:ext cx="247650" cy="24765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21600000">
            <a:off x="8385724" y="3938597"/>
            <a:ext cx="378622" cy="1619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268"/>
              </a:lnSpc>
            </a:pPr>
            <a:r>
              <a:rPr lang="en-US" sz="9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32,0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2690813" y="119063"/>
            <a:ext cx="4379175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Immigrati e povertà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6982777" y="5224463"/>
            <a:ext cx="2578950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Istat e Banca d'Italia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52450" y="1300163"/>
            <a:ext cx="5534025" cy="4038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1285875" y="957263"/>
            <a:ext cx="7874793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Dei 5,0 milioni di residenti stranieri,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2 milioni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sono a “rischio di esclusione sociale”,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1,8 milioni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a “rischio di povertà “e quasi </a:t>
            </a: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384mila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in condizione di “grave deprivazione”</a:t>
            </a:r>
          </a:p>
        </p:txBody>
      </p:sp>
      <p:grpSp>
        <p:nvGrpSpPr>
          <p:cNvPr id="11" name="Group 11"/>
          <p:cNvGrpSpPr/>
          <p:nvPr/>
        </p:nvGrpSpPr>
        <p:grpSpPr>
          <a:xfrm rot="21600000">
            <a:off x="922239" y="952729"/>
            <a:ext cx="212934" cy="204842"/>
            <a:chOff x="922239" y="952729"/>
            <a:chExt cx="212934" cy="204842"/>
          </a:xfrm>
        </p:grpSpPr>
        <p:sp>
          <p:nvSpPr>
            <p:cNvPr id="10" name="Freeform 10"/>
            <p:cNvSpPr/>
            <p:nvPr/>
          </p:nvSpPr>
          <p:spPr>
            <a:xfrm>
              <a:off x="922239" y="952729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6163780" y="3500190"/>
            <a:ext cx="185702" cy="198834"/>
            <a:chOff x="6163780" y="3500190"/>
            <a:chExt cx="185702" cy="198834"/>
          </a:xfrm>
        </p:grpSpPr>
        <p:sp>
          <p:nvSpPr>
            <p:cNvPr id="12" name="Freeform 12"/>
            <p:cNvSpPr/>
            <p:nvPr/>
          </p:nvSpPr>
          <p:spPr>
            <a:xfrm>
              <a:off x="6163780" y="3500190"/>
              <a:ext cx="185702" cy="19883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6485544" y="3500438"/>
            <a:ext cx="3102682" cy="13906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I requisiti più selettivi per accedere all'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Assegno di inclusione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ridurranno la platea degli attuali percettori italiani di Rdc di circa il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40%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, mentre quella degli stranieri diminuirà di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due terzi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(73mila, il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3,6%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di tutti quelli in condizione di indigenza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)</a:t>
            </a: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6163770" y="1881188"/>
            <a:ext cx="185702" cy="198834"/>
            <a:chOff x="6163770" y="1881188"/>
            <a:chExt cx="185702" cy="198834"/>
          </a:xfrm>
        </p:grpSpPr>
        <p:sp>
          <p:nvSpPr>
            <p:cNvPr id="15" name="Freeform 15"/>
            <p:cNvSpPr/>
            <p:nvPr/>
          </p:nvSpPr>
          <p:spPr>
            <a:xfrm>
              <a:off x="6163770" y="1881188"/>
              <a:ext cx="185702" cy="19883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6487477" y="2214810"/>
            <a:ext cx="2864557" cy="7905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stranieri beneficiari di Rdc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a giugno 2023, pari ad appena il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10,7%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di quelli a rischio esclusione sociale e il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12,1%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di quelli a rischio povertà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6487477" y="1808797"/>
            <a:ext cx="2054980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214.688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242888" y="185738"/>
            <a:ext cx="9275025" cy="381000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ctr">
              <a:lnSpc>
                <a:spcPts val="3000"/>
              </a:lnSpc>
            </a:pPr>
            <a:r>
              <a:rPr lang="en-US" sz="3000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Entrate/uscite economiche da/per gli immigrati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6982777" y="5224463"/>
            <a:ext cx="2578950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stima IDOS su fonti varie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300038" y="542796"/>
            <a:ext cx="9648825" cy="40480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985838" y="3962400"/>
            <a:ext cx="2750400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70"/>
              </a:lnSpc>
            </a:pPr>
            <a:r>
              <a:rPr lang="en-US" sz="975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*Dato riferito ai soli lavoratori non comunitari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2774385" y="4547054"/>
            <a:ext cx="683974" cy="2952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6"/>
              </a:lnSpc>
            </a:pPr>
            <a:r>
              <a:rPr lang="en-US" sz="1805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Saldo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4264666" y="4456747"/>
            <a:ext cx="3217049" cy="4762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3754"/>
              </a:lnSpc>
            </a:pPr>
            <a:r>
              <a:rPr lang="en-US" sz="2888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+6,5 miliardi di € </a:t>
            </a:r>
          </a:p>
        </p:txBody>
      </p:sp>
      <p:grpSp>
        <p:nvGrpSpPr>
          <p:cNvPr id="13" name="Group 13"/>
          <p:cNvGrpSpPr/>
          <p:nvPr/>
        </p:nvGrpSpPr>
        <p:grpSpPr>
          <a:xfrm rot="10800000">
            <a:off x="3588306" y="4547140"/>
            <a:ext cx="567595" cy="297805"/>
            <a:chOff x="3588306" y="4547140"/>
            <a:chExt cx="567595" cy="297805"/>
          </a:xfrm>
        </p:grpSpPr>
        <p:sp>
          <p:nvSpPr>
            <p:cNvPr id="12" name="Freeform 12"/>
            <p:cNvSpPr/>
            <p:nvPr/>
          </p:nvSpPr>
          <p:spPr>
            <a:xfrm>
              <a:off x="3588306" y="4547140"/>
              <a:ext cx="567595" cy="297805"/>
            </a:xfrm>
            <a:custGeom>
              <a:avLst/>
              <a:gdLst/>
              <a:ahLst/>
              <a:cxnLst/>
              <a:rect l="0" t="0" r="0" b="0"/>
              <a:pathLst>
                <a:path w="302905" h="151950">
                  <a:moveTo>
                    <a:pt x="297742" y="70816"/>
                  </a:moveTo>
                  <a:lnTo>
                    <a:pt x="15831" y="70816"/>
                  </a:lnTo>
                  <a:lnTo>
                    <a:pt x="65465" y="8342"/>
                  </a:lnTo>
                  <a:cubicBezTo>
                    <a:pt x="67237" y="6123"/>
                    <a:pt x="66865" y="2875"/>
                    <a:pt x="64637" y="1112"/>
                  </a:cubicBezTo>
                  <a:cubicBezTo>
                    <a:pt x="62408" y="-650"/>
                    <a:pt x="59160" y="-278"/>
                    <a:pt x="57398" y="1941"/>
                  </a:cubicBezTo>
                  <a:lnTo>
                    <a:pt x="1114" y="72769"/>
                  </a:lnTo>
                  <a:cubicBezTo>
                    <a:pt x="-371" y="74645"/>
                    <a:pt x="-371" y="77303"/>
                    <a:pt x="1114" y="79179"/>
                  </a:cubicBezTo>
                  <a:lnTo>
                    <a:pt x="57398" y="149998"/>
                  </a:lnTo>
                  <a:cubicBezTo>
                    <a:pt x="58417" y="151293"/>
                    <a:pt x="59912" y="151950"/>
                    <a:pt x="61436" y="151950"/>
                  </a:cubicBezTo>
                  <a:cubicBezTo>
                    <a:pt x="62551" y="151950"/>
                    <a:pt x="63694" y="151579"/>
                    <a:pt x="64637" y="150836"/>
                  </a:cubicBezTo>
                  <a:cubicBezTo>
                    <a:pt x="66865" y="149064"/>
                    <a:pt x="67237" y="145826"/>
                    <a:pt x="65465" y="143597"/>
                  </a:cubicBezTo>
                  <a:lnTo>
                    <a:pt x="15831" y="81122"/>
                  </a:lnTo>
                  <a:lnTo>
                    <a:pt x="297751" y="81122"/>
                  </a:lnTo>
                  <a:cubicBezTo>
                    <a:pt x="300599" y="81122"/>
                    <a:pt x="302885" y="78817"/>
                    <a:pt x="302905" y="75969"/>
                  </a:cubicBezTo>
                  <a:cubicBezTo>
                    <a:pt x="302895" y="73121"/>
                    <a:pt x="300599" y="70816"/>
                    <a:pt x="297742" y="70816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7246015" y="2166947"/>
            <a:ext cx="1369029" cy="300696"/>
            <a:chOff x="7246015" y="2166947"/>
            <a:chExt cx="1369029" cy="300696"/>
          </a:xfrm>
        </p:grpSpPr>
        <p:sp>
          <p:nvSpPr>
            <p:cNvPr id="14" name="Freeform 14"/>
            <p:cNvSpPr/>
            <p:nvPr/>
          </p:nvSpPr>
          <p:spPr>
            <a:xfrm>
              <a:off x="7246015" y="2166947"/>
              <a:ext cx="1369029" cy="300696"/>
            </a:xfrm>
            <a:custGeom>
              <a:avLst/>
              <a:gdLst/>
              <a:ahLst/>
              <a:cxnLst/>
              <a:rect l="0" t="0" r="0" b="0"/>
              <a:pathLst>
                <a:path w="304800" h="56445">
                  <a:moveTo>
                    <a:pt x="276577" y="56445"/>
                  </a:moveTo>
                  <a:lnTo>
                    <a:pt x="28223" y="56445"/>
                  </a:lnTo>
                  <a:cubicBezTo>
                    <a:pt x="12640" y="56445"/>
                    <a:pt x="0" y="43805"/>
                    <a:pt x="0" y="28223"/>
                  </a:cubicBezTo>
                  <a:lnTo>
                    <a:pt x="0" y="28223"/>
                  </a:lnTo>
                  <a:cubicBezTo>
                    <a:pt x="0" y="12640"/>
                    <a:pt x="12640" y="0"/>
                    <a:pt x="28223" y="0"/>
                  </a:cubicBezTo>
                  <a:lnTo>
                    <a:pt x="276577" y="0"/>
                  </a:lnTo>
                  <a:cubicBezTo>
                    <a:pt x="292160" y="0"/>
                    <a:pt x="304800" y="12640"/>
                    <a:pt x="304800" y="28223"/>
                  </a:cubicBezTo>
                  <a:lnTo>
                    <a:pt x="304800" y="28223"/>
                  </a:lnTo>
                  <a:cubicBezTo>
                    <a:pt x="304800" y="43805"/>
                    <a:pt x="292160" y="56445"/>
                    <a:pt x="276577" y="56445"/>
                  </a:cubicBez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7325716" y="2217287"/>
            <a:ext cx="1216827" cy="2000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544"/>
              </a:lnSpc>
            </a:pPr>
            <a:r>
              <a:rPr lang="en-US" sz="1287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Totale entrate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7220917" y="2516772"/>
            <a:ext cx="1426425" cy="4572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34,7</a:t>
            </a:r>
          </a:p>
          <a:p>
            <a:pPr algn="ctr">
              <a:lnSpc>
                <a:spcPts val="1800"/>
              </a:lnSpc>
            </a:pPr>
            <a:r>
              <a:rPr lang="en-US" sz="18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miliardi di € </a:t>
            </a:r>
          </a:p>
        </p:txBody>
      </p:sp>
      <p:grpSp>
        <p:nvGrpSpPr>
          <p:cNvPr id="19" name="Group 19"/>
          <p:cNvGrpSpPr/>
          <p:nvPr/>
        </p:nvGrpSpPr>
        <p:grpSpPr>
          <a:xfrm rot="21600000">
            <a:off x="3406788" y="1610420"/>
            <a:ext cx="1369029" cy="300696"/>
            <a:chOff x="3406788" y="1610420"/>
            <a:chExt cx="1369029" cy="300696"/>
          </a:xfrm>
        </p:grpSpPr>
        <p:sp>
          <p:nvSpPr>
            <p:cNvPr id="18" name="Freeform 18"/>
            <p:cNvSpPr/>
            <p:nvPr/>
          </p:nvSpPr>
          <p:spPr>
            <a:xfrm>
              <a:off x="3406788" y="1610420"/>
              <a:ext cx="1369029" cy="300696"/>
            </a:xfrm>
            <a:custGeom>
              <a:avLst/>
              <a:gdLst/>
              <a:ahLst/>
              <a:cxnLst/>
              <a:rect l="0" t="0" r="0" b="0"/>
              <a:pathLst>
                <a:path w="304800" h="56445">
                  <a:moveTo>
                    <a:pt x="276577" y="56445"/>
                  </a:moveTo>
                  <a:lnTo>
                    <a:pt x="28223" y="56445"/>
                  </a:lnTo>
                  <a:cubicBezTo>
                    <a:pt x="12640" y="56445"/>
                    <a:pt x="0" y="43805"/>
                    <a:pt x="0" y="28223"/>
                  </a:cubicBezTo>
                  <a:lnTo>
                    <a:pt x="0" y="28223"/>
                  </a:lnTo>
                  <a:cubicBezTo>
                    <a:pt x="0" y="12640"/>
                    <a:pt x="12640" y="0"/>
                    <a:pt x="28223" y="0"/>
                  </a:cubicBezTo>
                  <a:lnTo>
                    <a:pt x="276577" y="0"/>
                  </a:lnTo>
                  <a:cubicBezTo>
                    <a:pt x="292160" y="0"/>
                    <a:pt x="304800" y="12640"/>
                    <a:pt x="304800" y="28223"/>
                  </a:cubicBezTo>
                  <a:lnTo>
                    <a:pt x="304800" y="28223"/>
                  </a:lnTo>
                  <a:cubicBezTo>
                    <a:pt x="304800" y="43805"/>
                    <a:pt x="292160" y="56445"/>
                    <a:pt x="276577" y="5644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21600000">
            <a:off x="3486483" y="1660760"/>
            <a:ext cx="1216827" cy="2000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544"/>
              </a:lnSpc>
            </a:pPr>
            <a:r>
              <a:rPr lang="en-US" sz="1287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Totale uscite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3329302" y="1960245"/>
            <a:ext cx="1531200" cy="4572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28,2</a:t>
            </a:r>
          </a:p>
          <a:p>
            <a:pPr algn="ctr">
              <a:lnSpc>
                <a:spcPts val="1800"/>
              </a:lnSpc>
            </a:pPr>
            <a:r>
              <a:rPr lang="en-US" sz="18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miliardi di € 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395288" y="323850"/>
            <a:ext cx="790575" cy="463228"/>
            <a:chOff x="-395288" y="323850"/>
            <a:chExt cx="790575" cy="463228"/>
          </a:xfrm>
        </p:grpSpPr>
        <p:sp>
          <p:nvSpPr>
            <p:cNvPr id="2" name="Freeform 2"/>
            <p:cNvSpPr/>
            <p:nvPr/>
          </p:nvSpPr>
          <p:spPr>
            <a:xfrm>
              <a:off x="-395288" y="323850"/>
              <a:ext cx="790575" cy="463228"/>
            </a:xfrm>
            <a:custGeom>
              <a:avLst/>
              <a:gdLst/>
              <a:ahLst/>
              <a:cxnLst/>
              <a:rect l="0" t="0" r="0" b="0"/>
              <a:pathLst>
                <a:path w="302914" h="177546">
                  <a:moveTo>
                    <a:pt x="297685" y="10439"/>
                  </a:moveTo>
                  <a:lnTo>
                    <a:pt x="5229" y="10439"/>
                  </a:lnTo>
                  <a:cubicBezTo>
                    <a:pt x="2343" y="10439"/>
                    <a:pt x="10" y="8106"/>
                    <a:pt x="10" y="5220"/>
                  </a:cubicBezTo>
                  <a:cubicBezTo>
                    <a:pt x="10" y="2334"/>
                    <a:pt x="2343" y="0"/>
                    <a:pt x="5239" y="0"/>
                  </a:cubicBezTo>
                  <a:lnTo>
                    <a:pt x="297685" y="0"/>
                  </a:lnTo>
                  <a:cubicBezTo>
                    <a:pt x="300571" y="0"/>
                    <a:pt x="302914" y="2343"/>
                    <a:pt x="302914" y="5220"/>
                  </a:cubicBezTo>
                  <a:cubicBezTo>
                    <a:pt x="302905" y="8106"/>
                    <a:pt x="300561" y="10439"/>
                    <a:pt x="297685" y="10439"/>
                  </a:cubicBezTo>
                  <a:close/>
                  <a:moveTo>
                    <a:pt x="297685" y="52216"/>
                  </a:moveTo>
                  <a:lnTo>
                    <a:pt x="5229" y="52216"/>
                  </a:lnTo>
                  <a:cubicBezTo>
                    <a:pt x="2334" y="52216"/>
                    <a:pt x="0" y="49882"/>
                    <a:pt x="0" y="46996"/>
                  </a:cubicBezTo>
                  <a:cubicBezTo>
                    <a:pt x="0" y="44110"/>
                    <a:pt x="2334" y="41777"/>
                    <a:pt x="5229" y="41777"/>
                  </a:cubicBezTo>
                  <a:lnTo>
                    <a:pt x="297675" y="41777"/>
                  </a:lnTo>
                  <a:cubicBezTo>
                    <a:pt x="300561" y="41777"/>
                    <a:pt x="302905" y="44120"/>
                    <a:pt x="302905" y="46996"/>
                  </a:cubicBezTo>
                  <a:cubicBezTo>
                    <a:pt x="302905" y="49882"/>
                    <a:pt x="300561" y="52216"/>
                    <a:pt x="297685" y="52216"/>
                  </a:cubicBezTo>
                  <a:close/>
                  <a:moveTo>
                    <a:pt x="297685" y="93993"/>
                  </a:moveTo>
                  <a:lnTo>
                    <a:pt x="5229" y="93993"/>
                  </a:lnTo>
                  <a:cubicBezTo>
                    <a:pt x="2343" y="93993"/>
                    <a:pt x="10" y="91659"/>
                    <a:pt x="10" y="88773"/>
                  </a:cubicBezTo>
                  <a:cubicBezTo>
                    <a:pt x="10" y="85887"/>
                    <a:pt x="2343" y="83553"/>
                    <a:pt x="5239" y="83553"/>
                  </a:cubicBezTo>
                  <a:lnTo>
                    <a:pt x="297685" y="83553"/>
                  </a:lnTo>
                  <a:cubicBezTo>
                    <a:pt x="300571" y="83553"/>
                    <a:pt x="302914" y="85896"/>
                    <a:pt x="302914" y="88773"/>
                  </a:cubicBezTo>
                  <a:cubicBezTo>
                    <a:pt x="302905" y="91659"/>
                    <a:pt x="300561" y="93993"/>
                    <a:pt x="297685" y="93993"/>
                  </a:cubicBezTo>
                  <a:close/>
                  <a:moveTo>
                    <a:pt x="297685" y="135788"/>
                  </a:moveTo>
                  <a:lnTo>
                    <a:pt x="5229" y="135788"/>
                  </a:lnTo>
                  <a:cubicBezTo>
                    <a:pt x="2334" y="135788"/>
                    <a:pt x="0" y="133445"/>
                    <a:pt x="0" y="130559"/>
                  </a:cubicBezTo>
                  <a:cubicBezTo>
                    <a:pt x="0" y="127673"/>
                    <a:pt x="2334" y="125330"/>
                    <a:pt x="5229" y="125330"/>
                  </a:cubicBezTo>
                  <a:lnTo>
                    <a:pt x="297675" y="125330"/>
                  </a:lnTo>
                  <a:cubicBezTo>
                    <a:pt x="300561" y="125330"/>
                    <a:pt x="302905" y="127673"/>
                    <a:pt x="302905" y="130559"/>
                  </a:cubicBezTo>
                  <a:cubicBezTo>
                    <a:pt x="302905" y="133445"/>
                    <a:pt x="300561" y="135788"/>
                    <a:pt x="297685" y="135788"/>
                  </a:cubicBezTo>
                  <a:close/>
                  <a:moveTo>
                    <a:pt x="297685" y="177546"/>
                  </a:moveTo>
                  <a:lnTo>
                    <a:pt x="5229" y="177546"/>
                  </a:lnTo>
                  <a:cubicBezTo>
                    <a:pt x="2334" y="177546"/>
                    <a:pt x="0" y="175222"/>
                    <a:pt x="0" y="172336"/>
                  </a:cubicBezTo>
                  <a:cubicBezTo>
                    <a:pt x="0" y="169450"/>
                    <a:pt x="2334" y="167107"/>
                    <a:pt x="5229" y="167107"/>
                  </a:cubicBezTo>
                  <a:lnTo>
                    <a:pt x="297675" y="167107"/>
                  </a:lnTo>
                  <a:cubicBezTo>
                    <a:pt x="300561" y="167107"/>
                    <a:pt x="302905" y="169450"/>
                    <a:pt x="302905" y="172336"/>
                  </a:cubicBezTo>
                  <a:cubicBezTo>
                    <a:pt x="302905" y="175222"/>
                    <a:pt x="300561" y="177546"/>
                    <a:pt x="297685" y="177546"/>
                  </a:cubicBez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2067573" y="294484"/>
            <a:ext cx="3093233" cy="11430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05"/>
              </a:lnSpc>
            </a:pPr>
            <a:r>
              <a:rPr lang="en-US" sz="1158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Centro Studi e Ricerche IDOS</a:t>
            </a:r>
          </a:p>
          <a:p>
            <a:pPr algn="l">
              <a:lnSpc>
                <a:spcPts val="1505"/>
              </a:lnSpc>
            </a:pPr>
            <a:r>
              <a:rPr lang="en-US" sz="1158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Circonvallazione Clodia, 80 - 00195 Roma</a:t>
            </a:r>
          </a:p>
          <a:p>
            <a:pPr algn="l">
              <a:lnSpc>
                <a:spcPts val="1505"/>
              </a:lnSpc>
            </a:pPr>
            <a:r>
              <a:rPr lang="en-US" sz="1158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+39 06 66514345 </a:t>
            </a:r>
          </a:p>
          <a:p>
            <a:pPr algn="l">
              <a:lnSpc>
                <a:spcPts val="1505"/>
              </a:lnSpc>
            </a:pPr>
            <a:r>
              <a:rPr lang="en-US" sz="1158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+39 06 66514502</a:t>
            </a:r>
            <a:br>
              <a:rPr lang="en-US" sz="1158" b="1" dirty="0"/>
            </a:br>
            <a:r>
              <a:rPr lang="en-US" sz="1158" b="0" i="0" u="sng" spc="0">
                <a:hlinkClick r:id="rId2"/>
              </a:rPr>
              <a:t>www.dossierimmigrazione.it</a:t>
            </a:r>
          </a:p>
          <a:p>
            <a:pPr algn="l">
              <a:lnSpc>
                <a:spcPts val="1505"/>
              </a:lnSpc>
            </a:pPr>
            <a:endParaRPr lang="en-US" sz="1158" b="0" i="0" u="sng" spc="0">
              <a:hlinkClick r:id="rId2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1010974" y="220980"/>
            <a:ext cx="863656" cy="615585"/>
          </a:xfrm>
          <a:prstGeom prst="rect">
            <a:avLst/>
          </a:prstGeom>
        </p:spPr>
      </p:pic>
      <p:grpSp>
        <p:nvGrpSpPr>
          <p:cNvPr id="7" name="Group 7">
            <a:hlinkClick r:id="rId4"/>
          </p:cNvPr>
          <p:cNvGrpSpPr/>
          <p:nvPr/>
        </p:nvGrpSpPr>
        <p:grpSpPr>
          <a:xfrm rot="21600000">
            <a:off x="2083022" y="1334976"/>
            <a:ext cx="336706" cy="340294"/>
            <a:chOff x="2083022" y="1334976"/>
            <a:chExt cx="336706" cy="340294"/>
          </a:xfrm>
        </p:grpSpPr>
        <p:sp>
          <p:nvSpPr>
            <p:cNvPr id="6" name="Freeform 6"/>
            <p:cNvSpPr/>
            <p:nvPr/>
          </p:nvSpPr>
          <p:spPr>
            <a:xfrm>
              <a:off x="2083022" y="1334976"/>
              <a:ext cx="336706" cy="3402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152400" y="0"/>
                  </a:moveTo>
                  <a:cubicBezTo>
                    <a:pt x="68580" y="0"/>
                    <a:pt x="0" y="68580"/>
                    <a:pt x="0" y="152400"/>
                  </a:cubicBezTo>
                  <a:cubicBezTo>
                    <a:pt x="0" y="236220"/>
                    <a:pt x="68580" y="304800"/>
                    <a:pt x="152400" y="304800"/>
                  </a:cubicBezTo>
                  <a:cubicBezTo>
                    <a:pt x="236220" y="304800"/>
                    <a:pt x="304800" y="236220"/>
                    <a:pt x="304800" y="152400"/>
                  </a:cubicBezTo>
                  <a:cubicBezTo>
                    <a:pt x="304800" y="68580"/>
                    <a:pt x="236220" y="0"/>
                    <a:pt x="152400" y="0"/>
                  </a:cubicBezTo>
                  <a:close/>
                  <a:moveTo>
                    <a:pt x="152400" y="291465"/>
                  </a:moveTo>
                  <a:cubicBezTo>
                    <a:pt x="76200" y="291465"/>
                    <a:pt x="13335" y="228600"/>
                    <a:pt x="13335" y="152400"/>
                  </a:cubicBezTo>
                  <a:cubicBezTo>
                    <a:pt x="13335" y="76200"/>
                    <a:pt x="76200" y="13335"/>
                    <a:pt x="152400" y="13335"/>
                  </a:cubicBezTo>
                  <a:cubicBezTo>
                    <a:pt x="228600" y="13335"/>
                    <a:pt x="291465" y="76200"/>
                    <a:pt x="291465" y="152400"/>
                  </a:cubicBezTo>
                  <a:cubicBezTo>
                    <a:pt x="291465" y="228600"/>
                    <a:pt x="228600" y="291465"/>
                    <a:pt x="152400" y="291465"/>
                  </a:cubicBezTo>
                  <a:close/>
                  <a:moveTo>
                    <a:pt x="93345" y="132398"/>
                  </a:moveTo>
                  <a:lnTo>
                    <a:pt x="93345" y="208598"/>
                  </a:lnTo>
                  <a:lnTo>
                    <a:pt x="117158" y="208598"/>
                  </a:lnTo>
                  <a:lnTo>
                    <a:pt x="117158" y="132398"/>
                  </a:lnTo>
                  <a:lnTo>
                    <a:pt x="93345" y="132398"/>
                  </a:lnTo>
                  <a:close/>
                  <a:moveTo>
                    <a:pt x="104775" y="96203"/>
                  </a:moveTo>
                  <a:cubicBezTo>
                    <a:pt x="96203" y="96203"/>
                    <a:pt x="90488" y="101918"/>
                    <a:pt x="90488" y="109538"/>
                  </a:cubicBezTo>
                  <a:cubicBezTo>
                    <a:pt x="90488" y="117158"/>
                    <a:pt x="96203" y="122873"/>
                    <a:pt x="104775" y="122873"/>
                  </a:cubicBezTo>
                  <a:lnTo>
                    <a:pt x="104775" y="122873"/>
                  </a:lnTo>
                  <a:cubicBezTo>
                    <a:pt x="114300" y="122873"/>
                    <a:pt x="119063" y="117158"/>
                    <a:pt x="119063" y="109538"/>
                  </a:cubicBezTo>
                  <a:cubicBezTo>
                    <a:pt x="120015" y="101918"/>
                    <a:pt x="114300" y="96203"/>
                    <a:pt x="104775" y="96203"/>
                  </a:cubicBezTo>
                  <a:close/>
                  <a:moveTo>
                    <a:pt x="183833" y="131445"/>
                  </a:moveTo>
                  <a:cubicBezTo>
                    <a:pt x="169545" y="131445"/>
                    <a:pt x="160973" y="139065"/>
                    <a:pt x="160020" y="143828"/>
                  </a:cubicBezTo>
                  <a:lnTo>
                    <a:pt x="160020" y="131445"/>
                  </a:lnTo>
                  <a:lnTo>
                    <a:pt x="133350" y="131445"/>
                  </a:lnTo>
                  <a:cubicBezTo>
                    <a:pt x="133350" y="138113"/>
                    <a:pt x="133350" y="207645"/>
                    <a:pt x="133350" y="207645"/>
                  </a:cubicBezTo>
                  <a:lnTo>
                    <a:pt x="160020" y="207645"/>
                  </a:lnTo>
                  <a:lnTo>
                    <a:pt x="160020" y="166688"/>
                  </a:lnTo>
                  <a:cubicBezTo>
                    <a:pt x="160020" y="164783"/>
                    <a:pt x="160020" y="161925"/>
                    <a:pt x="160973" y="160020"/>
                  </a:cubicBezTo>
                  <a:cubicBezTo>
                    <a:pt x="162878" y="155258"/>
                    <a:pt x="166688" y="150495"/>
                    <a:pt x="174308" y="150495"/>
                  </a:cubicBezTo>
                  <a:cubicBezTo>
                    <a:pt x="183833" y="150495"/>
                    <a:pt x="187643" y="157163"/>
                    <a:pt x="187643" y="167640"/>
                  </a:cubicBezTo>
                  <a:lnTo>
                    <a:pt x="187643" y="207645"/>
                  </a:lnTo>
                  <a:lnTo>
                    <a:pt x="215265" y="207645"/>
                  </a:lnTo>
                  <a:lnTo>
                    <a:pt x="215265" y="164783"/>
                  </a:lnTo>
                  <a:cubicBezTo>
                    <a:pt x="214313" y="142875"/>
                    <a:pt x="200978" y="131445"/>
                    <a:pt x="183833" y="131445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9" name="Group 9">
            <a:hlinkClick r:id="rId4"/>
          </p:cNvPr>
          <p:cNvGrpSpPr/>
          <p:nvPr/>
        </p:nvGrpSpPr>
        <p:grpSpPr>
          <a:xfrm rot="21600000">
            <a:off x="2598649" y="1334976"/>
            <a:ext cx="336706" cy="340294"/>
            <a:chOff x="2598649" y="1334976"/>
            <a:chExt cx="336706" cy="340294"/>
          </a:xfrm>
        </p:grpSpPr>
        <p:sp>
          <p:nvSpPr>
            <p:cNvPr id="8" name="Freeform 8"/>
            <p:cNvSpPr/>
            <p:nvPr/>
          </p:nvSpPr>
          <p:spPr>
            <a:xfrm>
              <a:off x="2598649" y="1334976"/>
              <a:ext cx="336706" cy="3402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228600" y="220180"/>
                  </a:moveTo>
                  <a:cubicBezTo>
                    <a:pt x="228600" y="224828"/>
                    <a:pt x="224828" y="228600"/>
                    <a:pt x="220180" y="228600"/>
                  </a:cubicBezTo>
                  <a:lnTo>
                    <a:pt x="181346" y="228600"/>
                  </a:lnTo>
                  <a:lnTo>
                    <a:pt x="181346" y="169593"/>
                  </a:lnTo>
                  <a:lnTo>
                    <a:pt x="201158" y="169593"/>
                  </a:lnTo>
                  <a:lnTo>
                    <a:pt x="204121" y="146580"/>
                  </a:lnTo>
                  <a:lnTo>
                    <a:pt x="181346" y="146580"/>
                  </a:lnTo>
                  <a:lnTo>
                    <a:pt x="181346" y="131902"/>
                  </a:lnTo>
                  <a:cubicBezTo>
                    <a:pt x="181346" y="125244"/>
                    <a:pt x="183185" y="120701"/>
                    <a:pt x="192748" y="120701"/>
                  </a:cubicBezTo>
                  <a:lnTo>
                    <a:pt x="204930" y="120701"/>
                  </a:lnTo>
                  <a:lnTo>
                    <a:pt x="204930" y="100127"/>
                  </a:lnTo>
                  <a:cubicBezTo>
                    <a:pt x="202797" y="99851"/>
                    <a:pt x="195596" y="99222"/>
                    <a:pt x="187166" y="99222"/>
                  </a:cubicBezTo>
                  <a:cubicBezTo>
                    <a:pt x="169621" y="99222"/>
                    <a:pt x="157601" y="109938"/>
                    <a:pt x="157601" y="129616"/>
                  </a:cubicBezTo>
                  <a:lnTo>
                    <a:pt x="157601" y="146571"/>
                  </a:lnTo>
                  <a:lnTo>
                    <a:pt x="137732" y="146571"/>
                  </a:lnTo>
                  <a:lnTo>
                    <a:pt x="137732" y="169574"/>
                  </a:lnTo>
                  <a:lnTo>
                    <a:pt x="157591" y="169574"/>
                  </a:lnTo>
                  <a:lnTo>
                    <a:pt x="157591" y="228600"/>
                  </a:lnTo>
                  <a:lnTo>
                    <a:pt x="84611" y="228600"/>
                  </a:lnTo>
                  <a:cubicBezTo>
                    <a:pt x="79962" y="228600"/>
                    <a:pt x="76200" y="224828"/>
                    <a:pt x="76200" y="220180"/>
                  </a:cubicBezTo>
                  <a:lnTo>
                    <a:pt x="76200" y="84611"/>
                  </a:lnTo>
                  <a:cubicBezTo>
                    <a:pt x="76200" y="79972"/>
                    <a:pt x="79962" y="76200"/>
                    <a:pt x="84611" y="76200"/>
                  </a:cubicBezTo>
                  <a:lnTo>
                    <a:pt x="220180" y="76200"/>
                  </a:lnTo>
                  <a:cubicBezTo>
                    <a:pt x="224828" y="76200"/>
                    <a:pt x="228600" y="79972"/>
                    <a:pt x="228600" y="84611"/>
                  </a:cubicBezTo>
                  <a:lnTo>
                    <a:pt x="228600" y="220180"/>
                  </a:lnTo>
                  <a:close/>
                  <a:moveTo>
                    <a:pt x="152400" y="0"/>
                  </a:moveTo>
                  <a:cubicBezTo>
                    <a:pt x="68361" y="0"/>
                    <a:pt x="0" y="68361"/>
                    <a:pt x="0" y="152400"/>
                  </a:cubicBezTo>
                  <a:cubicBezTo>
                    <a:pt x="0" y="236430"/>
                    <a:pt x="68361" y="304800"/>
                    <a:pt x="152400" y="304800"/>
                  </a:cubicBezTo>
                  <a:cubicBezTo>
                    <a:pt x="236430" y="304800"/>
                    <a:pt x="304800" y="236430"/>
                    <a:pt x="304800" y="152400"/>
                  </a:cubicBezTo>
                  <a:cubicBezTo>
                    <a:pt x="304800" y="68361"/>
                    <a:pt x="236430" y="0"/>
                    <a:pt x="152400" y="0"/>
                  </a:cubicBezTo>
                  <a:close/>
                  <a:moveTo>
                    <a:pt x="152400" y="291017"/>
                  </a:moveTo>
                  <a:cubicBezTo>
                    <a:pt x="75971" y="291017"/>
                    <a:pt x="13783" y="228829"/>
                    <a:pt x="13783" y="152400"/>
                  </a:cubicBezTo>
                  <a:cubicBezTo>
                    <a:pt x="13783" y="75971"/>
                    <a:pt x="75971" y="13783"/>
                    <a:pt x="152400" y="13783"/>
                  </a:cubicBezTo>
                  <a:cubicBezTo>
                    <a:pt x="228829" y="13783"/>
                    <a:pt x="291017" y="75971"/>
                    <a:pt x="291017" y="152400"/>
                  </a:cubicBezTo>
                  <a:cubicBezTo>
                    <a:pt x="291017" y="228829"/>
                    <a:pt x="228829" y="291017"/>
                    <a:pt x="152400" y="291017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600000">
            <a:off x="3114275" y="1328909"/>
            <a:ext cx="358913" cy="352425"/>
            <a:chOff x="3114275" y="1328909"/>
            <a:chExt cx="358913" cy="352425"/>
          </a:xfrm>
        </p:grpSpPr>
        <p:sp>
          <p:nvSpPr>
            <p:cNvPr id="10" name="Freeform 10"/>
            <p:cNvSpPr/>
            <p:nvPr/>
          </p:nvSpPr>
          <p:spPr>
            <a:xfrm>
              <a:off x="3114275" y="1328909"/>
              <a:ext cx="358913" cy="352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152400" y="304800"/>
                  </a:moveTo>
                  <a:cubicBezTo>
                    <a:pt x="68370" y="304800"/>
                    <a:pt x="0" y="236430"/>
                    <a:pt x="0" y="152400"/>
                  </a:cubicBezTo>
                  <a:cubicBezTo>
                    <a:pt x="0" y="68370"/>
                    <a:pt x="68370" y="0"/>
                    <a:pt x="152400" y="0"/>
                  </a:cubicBezTo>
                  <a:cubicBezTo>
                    <a:pt x="236430" y="0"/>
                    <a:pt x="304800" y="68370"/>
                    <a:pt x="304800" y="152400"/>
                  </a:cubicBezTo>
                  <a:cubicBezTo>
                    <a:pt x="304800" y="236430"/>
                    <a:pt x="236430" y="304800"/>
                    <a:pt x="152400" y="304800"/>
                  </a:cubicBezTo>
                  <a:close/>
                  <a:moveTo>
                    <a:pt x="152400" y="7144"/>
                  </a:moveTo>
                  <a:cubicBezTo>
                    <a:pt x="72304" y="7144"/>
                    <a:pt x="7144" y="72304"/>
                    <a:pt x="7144" y="152400"/>
                  </a:cubicBezTo>
                  <a:cubicBezTo>
                    <a:pt x="7144" y="232496"/>
                    <a:pt x="72304" y="297656"/>
                    <a:pt x="152400" y="297656"/>
                  </a:cubicBezTo>
                  <a:cubicBezTo>
                    <a:pt x="232496" y="297656"/>
                    <a:pt x="297656" y="232496"/>
                    <a:pt x="297656" y="152400"/>
                  </a:cubicBezTo>
                  <a:cubicBezTo>
                    <a:pt x="297656" y="72304"/>
                    <a:pt x="232496" y="7144"/>
                    <a:pt x="152400" y="7144"/>
                  </a:cubicBezTo>
                  <a:close/>
                  <a:moveTo>
                    <a:pt x="152400" y="74314"/>
                  </a:moveTo>
                  <a:cubicBezTo>
                    <a:pt x="177832" y="74314"/>
                    <a:pt x="180842" y="74409"/>
                    <a:pt x="190891" y="74867"/>
                  </a:cubicBezTo>
                  <a:cubicBezTo>
                    <a:pt x="200177" y="75286"/>
                    <a:pt x="205216" y="76838"/>
                    <a:pt x="208578" y="78143"/>
                  </a:cubicBezTo>
                  <a:cubicBezTo>
                    <a:pt x="213027" y="79867"/>
                    <a:pt x="216198" y="81934"/>
                    <a:pt x="219532" y="85268"/>
                  </a:cubicBezTo>
                  <a:cubicBezTo>
                    <a:pt x="222866" y="88602"/>
                    <a:pt x="224933" y="91773"/>
                    <a:pt x="226657" y="96222"/>
                  </a:cubicBezTo>
                  <a:cubicBezTo>
                    <a:pt x="227962" y="99574"/>
                    <a:pt x="229514" y="104623"/>
                    <a:pt x="229934" y="113909"/>
                  </a:cubicBezTo>
                  <a:cubicBezTo>
                    <a:pt x="230391" y="123949"/>
                    <a:pt x="230486" y="126968"/>
                    <a:pt x="230486" y="152400"/>
                  </a:cubicBezTo>
                  <a:cubicBezTo>
                    <a:pt x="230486" y="177832"/>
                    <a:pt x="230391" y="180842"/>
                    <a:pt x="229934" y="190891"/>
                  </a:cubicBezTo>
                  <a:cubicBezTo>
                    <a:pt x="229514" y="200177"/>
                    <a:pt x="227962" y="205216"/>
                    <a:pt x="226657" y="208578"/>
                  </a:cubicBezTo>
                  <a:cubicBezTo>
                    <a:pt x="224933" y="213027"/>
                    <a:pt x="222866" y="216198"/>
                    <a:pt x="219532" y="219532"/>
                  </a:cubicBezTo>
                  <a:cubicBezTo>
                    <a:pt x="216198" y="222866"/>
                    <a:pt x="213027" y="224933"/>
                    <a:pt x="208578" y="226657"/>
                  </a:cubicBezTo>
                  <a:cubicBezTo>
                    <a:pt x="205226" y="227962"/>
                    <a:pt x="200177" y="229514"/>
                    <a:pt x="190891" y="229933"/>
                  </a:cubicBezTo>
                  <a:cubicBezTo>
                    <a:pt x="180851" y="230391"/>
                    <a:pt x="177832" y="230486"/>
                    <a:pt x="152400" y="230486"/>
                  </a:cubicBezTo>
                  <a:cubicBezTo>
                    <a:pt x="126968" y="230486"/>
                    <a:pt x="123949" y="230391"/>
                    <a:pt x="113909" y="229933"/>
                  </a:cubicBezTo>
                  <a:cubicBezTo>
                    <a:pt x="104623" y="229514"/>
                    <a:pt x="99584" y="227962"/>
                    <a:pt x="96222" y="226657"/>
                  </a:cubicBezTo>
                  <a:cubicBezTo>
                    <a:pt x="91773" y="224933"/>
                    <a:pt x="88602" y="222866"/>
                    <a:pt x="85268" y="219532"/>
                  </a:cubicBezTo>
                  <a:cubicBezTo>
                    <a:pt x="81934" y="216198"/>
                    <a:pt x="79867" y="213027"/>
                    <a:pt x="78143" y="208578"/>
                  </a:cubicBezTo>
                  <a:cubicBezTo>
                    <a:pt x="76838" y="205226"/>
                    <a:pt x="75286" y="200177"/>
                    <a:pt x="74867" y="190891"/>
                  </a:cubicBezTo>
                  <a:cubicBezTo>
                    <a:pt x="74409" y="180842"/>
                    <a:pt x="74314" y="177832"/>
                    <a:pt x="74314" y="152400"/>
                  </a:cubicBezTo>
                  <a:cubicBezTo>
                    <a:pt x="74314" y="126968"/>
                    <a:pt x="74409" y="123958"/>
                    <a:pt x="74867" y="113909"/>
                  </a:cubicBezTo>
                  <a:cubicBezTo>
                    <a:pt x="75286" y="104623"/>
                    <a:pt x="76838" y="99584"/>
                    <a:pt x="78143" y="96222"/>
                  </a:cubicBezTo>
                  <a:cubicBezTo>
                    <a:pt x="79867" y="91773"/>
                    <a:pt x="81934" y="88602"/>
                    <a:pt x="85268" y="85268"/>
                  </a:cubicBezTo>
                  <a:cubicBezTo>
                    <a:pt x="88602" y="81934"/>
                    <a:pt x="91773" y="79867"/>
                    <a:pt x="96222" y="78143"/>
                  </a:cubicBezTo>
                  <a:cubicBezTo>
                    <a:pt x="99574" y="76838"/>
                    <a:pt x="104623" y="75286"/>
                    <a:pt x="113909" y="74867"/>
                  </a:cubicBezTo>
                  <a:cubicBezTo>
                    <a:pt x="123958" y="74409"/>
                    <a:pt x="126968" y="74314"/>
                    <a:pt x="152400" y="74314"/>
                  </a:cubicBezTo>
                  <a:moveTo>
                    <a:pt x="152400" y="57150"/>
                  </a:moveTo>
                  <a:cubicBezTo>
                    <a:pt x="126530" y="57150"/>
                    <a:pt x="123292" y="57264"/>
                    <a:pt x="113128" y="57721"/>
                  </a:cubicBezTo>
                  <a:cubicBezTo>
                    <a:pt x="102994" y="58188"/>
                    <a:pt x="96069" y="59798"/>
                    <a:pt x="90011" y="62151"/>
                  </a:cubicBezTo>
                  <a:cubicBezTo>
                    <a:pt x="83744" y="64589"/>
                    <a:pt x="78429" y="67837"/>
                    <a:pt x="73133" y="73133"/>
                  </a:cubicBezTo>
                  <a:cubicBezTo>
                    <a:pt x="67837" y="78429"/>
                    <a:pt x="64589" y="83744"/>
                    <a:pt x="62151" y="90011"/>
                  </a:cubicBezTo>
                  <a:cubicBezTo>
                    <a:pt x="59798" y="96069"/>
                    <a:pt x="58188" y="102994"/>
                    <a:pt x="57722" y="113128"/>
                  </a:cubicBezTo>
                  <a:cubicBezTo>
                    <a:pt x="57264" y="123292"/>
                    <a:pt x="57150" y="126530"/>
                    <a:pt x="57150" y="152400"/>
                  </a:cubicBezTo>
                  <a:cubicBezTo>
                    <a:pt x="57150" y="178270"/>
                    <a:pt x="57264" y="181508"/>
                    <a:pt x="57721" y="191672"/>
                  </a:cubicBezTo>
                  <a:cubicBezTo>
                    <a:pt x="58188" y="201806"/>
                    <a:pt x="59798" y="208731"/>
                    <a:pt x="62151" y="214789"/>
                  </a:cubicBezTo>
                  <a:cubicBezTo>
                    <a:pt x="64589" y="221056"/>
                    <a:pt x="67837" y="226362"/>
                    <a:pt x="73133" y="231658"/>
                  </a:cubicBezTo>
                  <a:cubicBezTo>
                    <a:pt x="78429" y="236953"/>
                    <a:pt x="83744" y="240211"/>
                    <a:pt x="90002" y="242640"/>
                  </a:cubicBezTo>
                  <a:cubicBezTo>
                    <a:pt x="96060" y="244993"/>
                    <a:pt x="102984" y="246602"/>
                    <a:pt x="113119" y="247069"/>
                  </a:cubicBezTo>
                  <a:cubicBezTo>
                    <a:pt x="123292" y="247545"/>
                    <a:pt x="126530" y="247650"/>
                    <a:pt x="152400" y="247650"/>
                  </a:cubicBezTo>
                  <a:cubicBezTo>
                    <a:pt x="178270" y="247650"/>
                    <a:pt x="181508" y="247545"/>
                    <a:pt x="191672" y="247079"/>
                  </a:cubicBezTo>
                  <a:cubicBezTo>
                    <a:pt x="201806" y="246612"/>
                    <a:pt x="208731" y="245002"/>
                    <a:pt x="214789" y="242649"/>
                  </a:cubicBezTo>
                  <a:cubicBezTo>
                    <a:pt x="221056" y="240211"/>
                    <a:pt x="226362" y="236963"/>
                    <a:pt x="231658" y="231667"/>
                  </a:cubicBezTo>
                  <a:cubicBezTo>
                    <a:pt x="236953" y="226371"/>
                    <a:pt x="240211" y="221056"/>
                    <a:pt x="242640" y="214798"/>
                  </a:cubicBezTo>
                  <a:cubicBezTo>
                    <a:pt x="244993" y="208740"/>
                    <a:pt x="246602" y="201816"/>
                    <a:pt x="247069" y="191681"/>
                  </a:cubicBezTo>
                  <a:cubicBezTo>
                    <a:pt x="247536" y="181508"/>
                    <a:pt x="247650" y="178270"/>
                    <a:pt x="247650" y="152400"/>
                  </a:cubicBezTo>
                  <a:cubicBezTo>
                    <a:pt x="247650" y="126530"/>
                    <a:pt x="247536" y="123292"/>
                    <a:pt x="247079" y="113128"/>
                  </a:cubicBezTo>
                  <a:cubicBezTo>
                    <a:pt x="246612" y="102994"/>
                    <a:pt x="245002" y="96069"/>
                    <a:pt x="242649" y="90011"/>
                  </a:cubicBezTo>
                  <a:cubicBezTo>
                    <a:pt x="240211" y="83744"/>
                    <a:pt x="236963" y="78438"/>
                    <a:pt x="231667" y="73142"/>
                  </a:cubicBezTo>
                  <a:cubicBezTo>
                    <a:pt x="226371" y="67847"/>
                    <a:pt x="221056" y="64589"/>
                    <a:pt x="214798" y="62160"/>
                  </a:cubicBezTo>
                  <a:cubicBezTo>
                    <a:pt x="208740" y="59807"/>
                    <a:pt x="201816" y="58198"/>
                    <a:pt x="191681" y="57731"/>
                  </a:cubicBezTo>
                  <a:cubicBezTo>
                    <a:pt x="181508" y="57264"/>
                    <a:pt x="178270" y="57150"/>
                    <a:pt x="152400" y="57150"/>
                  </a:cubicBezTo>
                  <a:lnTo>
                    <a:pt x="152400" y="57150"/>
                  </a:lnTo>
                  <a:close/>
                  <a:moveTo>
                    <a:pt x="152400" y="103489"/>
                  </a:moveTo>
                  <a:cubicBezTo>
                    <a:pt x="125387" y="103489"/>
                    <a:pt x="103489" y="125387"/>
                    <a:pt x="103489" y="152400"/>
                  </a:cubicBezTo>
                  <a:cubicBezTo>
                    <a:pt x="103489" y="179413"/>
                    <a:pt x="125387" y="201311"/>
                    <a:pt x="152400" y="201311"/>
                  </a:cubicBezTo>
                  <a:cubicBezTo>
                    <a:pt x="179413" y="201311"/>
                    <a:pt x="201311" y="179413"/>
                    <a:pt x="201311" y="152400"/>
                  </a:cubicBezTo>
                  <a:cubicBezTo>
                    <a:pt x="201311" y="125387"/>
                    <a:pt x="179413" y="103489"/>
                    <a:pt x="152400" y="103489"/>
                  </a:cubicBezTo>
                  <a:close/>
                  <a:moveTo>
                    <a:pt x="152400" y="184147"/>
                  </a:moveTo>
                  <a:cubicBezTo>
                    <a:pt x="134864" y="184147"/>
                    <a:pt x="120653" y="169936"/>
                    <a:pt x="120653" y="152400"/>
                  </a:cubicBezTo>
                  <a:cubicBezTo>
                    <a:pt x="120653" y="134864"/>
                    <a:pt x="134864" y="120653"/>
                    <a:pt x="152400" y="120653"/>
                  </a:cubicBezTo>
                  <a:cubicBezTo>
                    <a:pt x="169936" y="120653"/>
                    <a:pt x="184147" y="134864"/>
                    <a:pt x="184147" y="152400"/>
                  </a:cubicBezTo>
                  <a:cubicBezTo>
                    <a:pt x="184147" y="169936"/>
                    <a:pt x="169936" y="184147"/>
                    <a:pt x="152400" y="184147"/>
                  </a:cubicBezTo>
                  <a:close/>
                  <a:moveTo>
                    <a:pt x="203244" y="90126"/>
                  </a:moveTo>
                  <a:cubicBezTo>
                    <a:pt x="196929" y="90126"/>
                    <a:pt x="191814" y="95240"/>
                    <a:pt x="191814" y="101556"/>
                  </a:cubicBezTo>
                  <a:cubicBezTo>
                    <a:pt x="191814" y="107871"/>
                    <a:pt x="196929" y="112986"/>
                    <a:pt x="203244" y="112986"/>
                  </a:cubicBezTo>
                  <a:cubicBezTo>
                    <a:pt x="209560" y="112986"/>
                    <a:pt x="214674" y="107871"/>
                    <a:pt x="214674" y="101556"/>
                  </a:cubicBezTo>
                  <a:cubicBezTo>
                    <a:pt x="214674" y="95240"/>
                    <a:pt x="209560" y="90126"/>
                    <a:pt x="203244" y="90126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6953287" y="3121488"/>
            <a:ext cx="494110" cy="5502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916281" y="3915425"/>
            <a:ext cx="377978" cy="5681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228610" y="3921543"/>
            <a:ext cx="417571" cy="5558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 rot="21600000">
            <a:off x="9057247" y="3106112"/>
            <a:ext cx="361943" cy="581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 rot="21600000">
            <a:off x="7671090" y="3112679"/>
            <a:ext cx="563905" cy="5678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alphaModFix/>
          </a:blip>
          <a:srcRect/>
          <a:stretch>
            <a:fillRect/>
          </a:stretch>
        </p:blipFill>
        <p:spPr>
          <a:xfrm rot="21600000">
            <a:off x="8458686" y="3127334"/>
            <a:ext cx="361835" cy="5237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alphaModFix/>
          </a:blip>
          <a:srcRect/>
          <a:stretch>
            <a:fillRect/>
          </a:stretch>
        </p:blipFill>
        <p:spPr>
          <a:xfrm rot="21600000">
            <a:off x="3146107" y="3165224"/>
            <a:ext cx="619125" cy="44754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alphaModFix/>
          </a:blip>
          <a:srcRect/>
          <a:stretch>
            <a:fillRect/>
          </a:stretch>
        </p:blipFill>
        <p:spPr>
          <a:xfrm rot="21600000">
            <a:off x="258194" y="3220452"/>
            <a:ext cx="971550" cy="3523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alphaModFix/>
          </a:blip>
          <a:srcRect/>
          <a:stretch>
            <a:fillRect/>
          </a:stretch>
        </p:blipFill>
        <p:spPr>
          <a:xfrm rot="21600000">
            <a:off x="1553528" y="3187113"/>
            <a:ext cx="1304925" cy="41900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alphaModFix/>
          </a:blip>
          <a:srcRect/>
          <a:stretch>
            <a:fillRect/>
          </a:stretch>
        </p:blipFill>
        <p:spPr>
          <a:xfrm rot="21600000">
            <a:off x="4753299" y="3096578"/>
            <a:ext cx="1228725" cy="60007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alphaModFix/>
          </a:blip>
          <a:srcRect/>
          <a:stretch>
            <a:fillRect/>
          </a:stretch>
        </p:blipFill>
        <p:spPr>
          <a:xfrm rot="21600000">
            <a:off x="4119677" y="3084228"/>
            <a:ext cx="590435" cy="60953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>
            <a:alphaModFix/>
          </a:blip>
          <a:srcRect/>
          <a:stretch>
            <a:fillRect/>
          </a:stretch>
        </p:blipFill>
        <p:spPr>
          <a:xfrm rot="21600000">
            <a:off x="5655945" y="2301270"/>
            <a:ext cx="390472" cy="53331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>
            <a:alphaModFix/>
          </a:blip>
          <a:srcRect/>
          <a:stretch>
            <a:fillRect/>
          </a:stretch>
        </p:blipFill>
        <p:spPr>
          <a:xfrm rot="21600000">
            <a:off x="4903946" y="2277423"/>
            <a:ext cx="542925" cy="58101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>
            <a:alphaModFix/>
          </a:blip>
          <a:srcRect/>
          <a:stretch>
            <a:fillRect/>
          </a:stretch>
        </p:blipFill>
        <p:spPr>
          <a:xfrm rot="21600000">
            <a:off x="4233863" y="2234555"/>
            <a:ext cx="476250" cy="66674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>
            <a:alphaModFix/>
          </a:blip>
          <a:srcRect/>
          <a:stretch>
            <a:fillRect/>
          </a:stretch>
        </p:blipFill>
        <p:spPr>
          <a:xfrm rot="21600000">
            <a:off x="8285836" y="3818497"/>
            <a:ext cx="1095337" cy="76198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0">
            <a:alphaModFix/>
          </a:blip>
          <a:srcRect/>
          <a:stretch>
            <a:fillRect/>
          </a:stretch>
        </p:blipFill>
        <p:spPr>
          <a:xfrm rot="21600000">
            <a:off x="7244237" y="3970961"/>
            <a:ext cx="771497" cy="4570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1">
            <a:alphaModFix/>
          </a:blip>
          <a:srcRect/>
          <a:stretch>
            <a:fillRect/>
          </a:stretch>
        </p:blipFill>
        <p:spPr>
          <a:xfrm rot="21600000">
            <a:off x="2205935" y="3952851"/>
            <a:ext cx="479944" cy="49327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 rot="21600000">
            <a:off x="268500" y="4871554"/>
            <a:ext cx="1076117" cy="2286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285" b="1" i="1" spc="0">
                <a:solidFill>
                  <a:srgbClr val="000000">
                    <a:alpha val="100000"/>
                  </a:srgbClr>
                </a:solidFill>
                <a:latin typeface="Alice"/>
              </a:rPr>
              <a:t>CSVABRUZZO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2">
            <a:alphaModFix/>
          </a:blip>
          <a:srcRect/>
          <a:stretch>
            <a:fillRect/>
          </a:stretch>
        </p:blipFill>
        <p:spPr>
          <a:xfrm rot="21600000">
            <a:off x="3607082" y="3852863"/>
            <a:ext cx="693253" cy="69325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3">
            <a:alphaModFix/>
          </a:blip>
          <a:srcRect/>
          <a:stretch>
            <a:fillRect/>
          </a:stretch>
        </p:blipFill>
        <p:spPr>
          <a:xfrm rot="21600000">
            <a:off x="5716837" y="3989978"/>
            <a:ext cx="1257300" cy="41902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4">
            <a:alphaModFix/>
          </a:blip>
          <a:srcRect/>
          <a:stretch>
            <a:fillRect/>
          </a:stretch>
        </p:blipFill>
        <p:spPr>
          <a:xfrm rot="21600000">
            <a:off x="1564360" y="3956623"/>
            <a:ext cx="371475" cy="48573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5">
            <a:alphaModFix/>
          </a:blip>
          <a:srcRect/>
          <a:stretch>
            <a:fillRect/>
          </a:stretch>
        </p:blipFill>
        <p:spPr>
          <a:xfrm rot="21600000">
            <a:off x="2955981" y="3956602"/>
            <a:ext cx="381000" cy="485775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>
            <a:alphaModFix/>
          </a:blip>
          <a:srcRect/>
          <a:stretch>
            <a:fillRect/>
          </a:stretch>
        </p:blipFill>
        <p:spPr>
          <a:xfrm rot="21600000">
            <a:off x="6091419" y="3077528"/>
            <a:ext cx="638175" cy="63817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7">
            <a:alphaModFix/>
          </a:blip>
          <a:srcRect/>
          <a:stretch>
            <a:fillRect/>
          </a:stretch>
        </p:blipFill>
        <p:spPr>
          <a:xfrm rot="21600000">
            <a:off x="4570436" y="3980445"/>
            <a:ext cx="876300" cy="43808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8">
            <a:alphaModFix/>
          </a:blip>
          <a:srcRect/>
          <a:stretch>
            <a:fillRect/>
          </a:stretch>
        </p:blipFill>
        <p:spPr>
          <a:xfrm rot="21600000">
            <a:off x="1601709" y="4623921"/>
            <a:ext cx="723900" cy="72386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9">
            <a:alphaModFix/>
          </a:blip>
          <a:srcRect/>
          <a:stretch>
            <a:fillRect/>
          </a:stretch>
        </p:blipFill>
        <p:spPr>
          <a:xfrm rot="21600000">
            <a:off x="2589901" y="4666766"/>
            <a:ext cx="638175" cy="63817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30">
            <a:alphaModFix/>
          </a:blip>
          <a:srcRect/>
          <a:stretch>
            <a:fillRect/>
          </a:stretch>
        </p:blipFill>
        <p:spPr>
          <a:xfrm rot="21600000">
            <a:off x="3492368" y="4676361"/>
            <a:ext cx="581025" cy="61898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31">
            <a:alphaModFix/>
          </a:blip>
          <a:srcRect/>
          <a:stretch>
            <a:fillRect/>
          </a:stretch>
        </p:blipFill>
        <p:spPr>
          <a:xfrm rot="21600000">
            <a:off x="6333173" y="219370"/>
            <a:ext cx="3086100" cy="2636252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32">
            <a:alphaModFix/>
          </a:blip>
          <a:srcRect/>
          <a:stretch>
            <a:fillRect/>
          </a:stretch>
        </p:blipFill>
        <p:spPr>
          <a:xfrm rot="21600000">
            <a:off x="6446646" y="320646"/>
            <a:ext cx="2859499" cy="164177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33">
            <a:alphaModFix/>
          </a:blip>
          <a:srcRect/>
          <a:stretch>
            <a:fillRect/>
          </a:stretch>
        </p:blipFill>
        <p:spPr>
          <a:xfrm rot="21600000">
            <a:off x="2676906" y="2229841"/>
            <a:ext cx="1504950" cy="67616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34">
            <a:alphaModFix/>
          </a:blip>
          <a:srcRect/>
          <a:stretch>
            <a:fillRect/>
          </a:stretch>
        </p:blipFill>
        <p:spPr>
          <a:xfrm rot="21600000">
            <a:off x="4337685" y="4594183"/>
            <a:ext cx="1905000" cy="78334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5">
            <a:alphaModFix/>
          </a:blip>
          <a:srcRect/>
          <a:stretch>
            <a:fillRect/>
          </a:stretch>
        </p:blipFill>
        <p:spPr>
          <a:xfrm rot="21600000">
            <a:off x="1372743" y="2315582"/>
            <a:ext cx="1152525" cy="504687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36">
            <a:alphaModFix/>
          </a:blip>
          <a:srcRect/>
          <a:stretch>
            <a:fillRect/>
          </a:stretch>
        </p:blipFill>
        <p:spPr>
          <a:xfrm rot="21600000">
            <a:off x="268605" y="2148840"/>
            <a:ext cx="952500" cy="8381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838200" y="119063"/>
            <a:ext cx="8236800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Pil mondiale: 164.155 miliardi di $ USA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7544752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Onu, Banca Mondiale e Fao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61470" y="208750"/>
            <a:ext cx="3839667" cy="364030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1399861" y="2732437"/>
            <a:ext cx="760940" cy="288719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l">
              <a:lnSpc>
                <a:spcPts val="2273"/>
              </a:lnSpc>
            </a:pPr>
            <a:r>
              <a:rPr lang="en-US" sz="2273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45,6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1436913" y="3044190"/>
            <a:ext cx="359943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0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Sud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938213" y="1004811"/>
            <a:ext cx="3802689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350" b="0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Distribuzione del Pil mondiale (%)</a:t>
            </a:r>
          </a:p>
        </p:txBody>
      </p:sp>
      <p:grpSp>
        <p:nvGrpSpPr>
          <p:cNvPr id="13" name="Group 13"/>
          <p:cNvGrpSpPr/>
          <p:nvPr/>
        </p:nvGrpSpPr>
        <p:grpSpPr>
          <a:xfrm rot="21600000">
            <a:off x="2153241" y="2005022"/>
            <a:ext cx="1275175" cy="1259117"/>
            <a:chOff x="2153241" y="2005022"/>
            <a:chExt cx="1275175" cy="1259117"/>
          </a:xfrm>
        </p:grpSpPr>
        <p:sp>
          <p:nvSpPr>
            <p:cNvPr id="12" name="Freeform 12"/>
            <p:cNvSpPr/>
            <p:nvPr/>
          </p:nvSpPr>
          <p:spPr>
            <a:xfrm>
              <a:off x="2153241" y="2005022"/>
              <a:ext cx="1275175" cy="1259117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3752079" y="1557595"/>
            <a:ext cx="702508" cy="28575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r">
              <a:lnSpc>
                <a:spcPts val="2273"/>
              </a:lnSpc>
            </a:pPr>
            <a:r>
              <a:rPr lang="en-US" sz="2273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52,7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3999681" y="1871663"/>
            <a:ext cx="45474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r">
              <a:lnSpc>
                <a:spcPts val="1200"/>
              </a:lnSpc>
            </a:pPr>
            <a:r>
              <a:rPr lang="en-US" sz="1200" b="0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Nord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5171990" y="208674"/>
            <a:ext cx="3839667" cy="364030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 rot="21600000">
            <a:off x="5761491" y="2731970"/>
            <a:ext cx="760940" cy="28575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l">
              <a:lnSpc>
                <a:spcPts val="2273"/>
              </a:lnSpc>
            </a:pPr>
            <a:r>
              <a:rPr lang="en-US" sz="2273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82,7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5785171" y="3044190"/>
            <a:ext cx="359943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0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Sud</a:t>
            </a:r>
          </a:p>
        </p:txBody>
      </p:sp>
      <p:sp>
        <p:nvSpPr>
          <p:cNvPr id="19" name="TextBox 19"/>
          <p:cNvSpPr txBox="1"/>
          <p:nvPr/>
        </p:nvSpPr>
        <p:spPr>
          <a:xfrm rot="21600000">
            <a:off x="5212661" y="1004888"/>
            <a:ext cx="3802689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350" b="0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Distribuzione della popolazione mondiale (%)</a:t>
            </a:r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6463303" y="2004555"/>
            <a:ext cx="1275175" cy="1259117"/>
            <a:chOff x="6463303" y="2004555"/>
            <a:chExt cx="1275175" cy="1259117"/>
          </a:xfrm>
        </p:grpSpPr>
        <p:sp>
          <p:nvSpPr>
            <p:cNvPr id="20" name="Freeform 20"/>
            <p:cNvSpPr/>
            <p:nvPr/>
          </p:nvSpPr>
          <p:spPr>
            <a:xfrm>
              <a:off x="6463303" y="2004555"/>
              <a:ext cx="1275175" cy="1259117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sp>
        <p:nvSpPr>
          <p:cNvPr id="22" name="TextBox 22"/>
          <p:cNvSpPr txBox="1"/>
          <p:nvPr/>
        </p:nvSpPr>
        <p:spPr>
          <a:xfrm rot="21600000">
            <a:off x="7662224" y="2731970"/>
            <a:ext cx="760940" cy="28575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r">
              <a:lnSpc>
                <a:spcPts val="2273"/>
              </a:lnSpc>
            </a:pPr>
            <a:r>
              <a:rPr lang="en-US" sz="2273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17,3</a:t>
            </a:r>
          </a:p>
        </p:txBody>
      </p:sp>
      <p:sp>
        <p:nvSpPr>
          <p:cNvPr id="23" name="TextBox 23"/>
          <p:cNvSpPr txBox="1"/>
          <p:nvPr/>
        </p:nvSpPr>
        <p:spPr>
          <a:xfrm rot="21600000">
            <a:off x="7987341" y="3034379"/>
            <a:ext cx="43580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r">
              <a:lnSpc>
                <a:spcPts val="1200"/>
              </a:lnSpc>
            </a:pPr>
            <a:r>
              <a:rPr lang="en-US" sz="1200" b="0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Nord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2247900" y="2085975"/>
            <a:ext cx="1085850" cy="108585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6557963" y="2143125"/>
            <a:ext cx="1104900" cy="104775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 rot="21600000">
            <a:off x="3571018" y="2731770"/>
            <a:ext cx="702275" cy="28575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l">
              <a:lnSpc>
                <a:spcPts val="2273"/>
              </a:lnSpc>
            </a:pPr>
            <a:r>
              <a:rPr lang="en-US" sz="2273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1,7</a:t>
            </a:r>
          </a:p>
        </p:txBody>
      </p:sp>
      <p:sp>
        <p:nvSpPr>
          <p:cNvPr id="27" name="TextBox 27"/>
          <p:cNvSpPr txBox="1"/>
          <p:nvPr/>
        </p:nvSpPr>
        <p:spPr>
          <a:xfrm rot="21600000">
            <a:off x="3571018" y="3053715"/>
            <a:ext cx="1007274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0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Non ripartiti</a:t>
            </a:r>
          </a:p>
        </p:txBody>
      </p:sp>
      <p:sp>
        <p:nvSpPr>
          <p:cNvPr id="28" name="TextBox 28"/>
          <p:cNvSpPr txBox="1"/>
          <p:nvPr/>
        </p:nvSpPr>
        <p:spPr>
          <a:xfrm rot="21600000">
            <a:off x="2158394" y="3768328"/>
            <a:ext cx="12073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Pil pro capite</a:t>
            </a:r>
          </a:p>
        </p:txBody>
      </p:sp>
      <p:sp>
        <p:nvSpPr>
          <p:cNvPr id="29" name="TextBox 29"/>
          <p:cNvSpPr txBox="1"/>
          <p:nvPr/>
        </p:nvSpPr>
        <p:spPr>
          <a:xfrm rot="21600000">
            <a:off x="1337310" y="4132659"/>
            <a:ext cx="1140570" cy="2000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Sud del mondo</a:t>
            </a:r>
          </a:p>
        </p:txBody>
      </p:sp>
      <p:sp>
        <p:nvSpPr>
          <p:cNvPr id="30" name="TextBox 30"/>
          <p:cNvSpPr txBox="1"/>
          <p:nvPr/>
        </p:nvSpPr>
        <p:spPr>
          <a:xfrm rot="21600000">
            <a:off x="3132820" y="4032647"/>
            <a:ext cx="1578758" cy="4000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114"/>
              </a:lnSpc>
            </a:pPr>
            <a:r>
              <a:rPr lang="en-US" sz="2395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13.051 $</a:t>
            </a:r>
          </a:p>
        </p:txBody>
      </p:sp>
      <p:grpSp>
        <p:nvGrpSpPr>
          <p:cNvPr id="32" name="Group 32"/>
          <p:cNvGrpSpPr/>
          <p:nvPr/>
        </p:nvGrpSpPr>
        <p:grpSpPr>
          <a:xfrm rot="10800000">
            <a:off x="2625052" y="4144785"/>
            <a:ext cx="351532" cy="175766"/>
            <a:chOff x="2625052" y="4144785"/>
            <a:chExt cx="351532" cy="175766"/>
          </a:xfrm>
        </p:grpSpPr>
        <p:sp>
          <p:nvSpPr>
            <p:cNvPr id="31" name="Freeform 31"/>
            <p:cNvSpPr/>
            <p:nvPr/>
          </p:nvSpPr>
          <p:spPr>
            <a:xfrm>
              <a:off x="2625052" y="4144785"/>
              <a:ext cx="351532" cy="175766"/>
            </a:xfrm>
            <a:custGeom>
              <a:avLst/>
              <a:gdLst/>
              <a:ahLst/>
              <a:cxnLst/>
              <a:rect l="0" t="0" r="0" b="0"/>
              <a:pathLst>
                <a:path w="302905" h="151950">
                  <a:moveTo>
                    <a:pt x="297742" y="70816"/>
                  </a:moveTo>
                  <a:lnTo>
                    <a:pt x="15831" y="70816"/>
                  </a:lnTo>
                  <a:lnTo>
                    <a:pt x="65465" y="8342"/>
                  </a:lnTo>
                  <a:cubicBezTo>
                    <a:pt x="67237" y="6123"/>
                    <a:pt x="66865" y="2875"/>
                    <a:pt x="64637" y="1112"/>
                  </a:cubicBezTo>
                  <a:cubicBezTo>
                    <a:pt x="62408" y="-650"/>
                    <a:pt x="59160" y="-278"/>
                    <a:pt x="57398" y="1941"/>
                  </a:cubicBezTo>
                  <a:lnTo>
                    <a:pt x="1114" y="72769"/>
                  </a:lnTo>
                  <a:cubicBezTo>
                    <a:pt x="-371" y="74645"/>
                    <a:pt x="-371" y="77303"/>
                    <a:pt x="1114" y="79179"/>
                  </a:cubicBezTo>
                  <a:lnTo>
                    <a:pt x="57398" y="149998"/>
                  </a:lnTo>
                  <a:cubicBezTo>
                    <a:pt x="58417" y="151293"/>
                    <a:pt x="59912" y="151950"/>
                    <a:pt x="61436" y="151950"/>
                  </a:cubicBezTo>
                  <a:cubicBezTo>
                    <a:pt x="62551" y="151950"/>
                    <a:pt x="63694" y="151579"/>
                    <a:pt x="64637" y="150836"/>
                  </a:cubicBezTo>
                  <a:cubicBezTo>
                    <a:pt x="66865" y="149064"/>
                    <a:pt x="67237" y="145826"/>
                    <a:pt x="65465" y="143597"/>
                  </a:cubicBezTo>
                  <a:lnTo>
                    <a:pt x="15831" y="81122"/>
                  </a:lnTo>
                  <a:lnTo>
                    <a:pt x="297751" y="81122"/>
                  </a:lnTo>
                  <a:cubicBezTo>
                    <a:pt x="300599" y="81122"/>
                    <a:pt x="302885" y="78817"/>
                    <a:pt x="302905" y="75969"/>
                  </a:cubicBezTo>
                  <a:cubicBezTo>
                    <a:pt x="302895" y="73121"/>
                    <a:pt x="300599" y="70816"/>
                    <a:pt x="297742" y="70816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33" name="TextBox 33"/>
          <p:cNvSpPr txBox="1"/>
          <p:nvPr/>
        </p:nvSpPr>
        <p:spPr>
          <a:xfrm rot="21600000">
            <a:off x="1334310" y="4644628"/>
            <a:ext cx="1197777" cy="2000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Nord del mondo</a:t>
            </a:r>
          </a:p>
        </p:txBody>
      </p:sp>
      <p:sp>
        <p:nvSpPr>
          <p:cNvPr id="34" name="TextBox 34"/>
          <p:cNvSpPr txBox="1"/>
          <p:nvPr/>
        </p:nvSpPr>
        <p:spPr>
          <a:xfrm rot="21600000">
            <a:off x="3132782" y="4544616"/>
            <a:ext cx="1578758" cy="4000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114"/>
              </a:lnSpc>
            </a:pPr>
            <a:r>
              <a:rPr lang="en-US" sz="2395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54.303 $</a:t>
            </a:r>
          </a:p>
        </p:txBody>
      </p:sp>
      <p:grpSp>
        <p:nvGrpSpPr>
          <p:cNvPr id="36" name="Group 36"/>
          <p:cNvGrpSpPr/>
          <p:nvPr/>
        </p:nvGrpSpPr>
        <p:grpSpPr>
          <a:xfrm rot="10800000">
            <a:off x="2621509" y="4656754"/>
            <a:ext cx="351532" cy="175766"/>
            <a:chOff x="2621509" y="4656754"/>
            <a:chExt cx="351532" cy="175766"/>
          </a:xfrm>
        </p:grpSpPr>
        <p:sp>
          <p:nvSpPr>
            <p:cNvPr id="35" name="Freeform 35"/>
            <p:cNvSpPr/>
            <p:nvPr/>
          </p:nvSpPr>
          <p:spPr>
            <a:xfrm>
              <a:off x="2621509" y="4656754"/>
              <a:ext cx="351532" cy="175766"/>
            </a:xfrm>
            <a:custGeom>
              <a:avLst/>
              <a:gdLst/>
              <a:ahLst/>
              <a:cxnLst/>
              <a:rect l="0" t="0" r="0" b="0"/>
              <a:pathLst>
                <a:path w="302905" h="151950">
                  <a:moveTo>
                    <a:pt x="297742" y="70816"/>
                  </a:moveTo>
                  <a:lnTo>
                    <a:pt x="15831" y="70816"/>
                  </a:lnTo>
                  <a:lnTo>
                    <a:pt x="65465" y="8342"/>
                  </a:lnTo>
                  <a:cubicBezTo>
                    <a:pt x="67237" y="6123"/>
                    <a:pt x="66865" y="2875"/>
                    <a:pt x="64637" y="1112"/>
                  </a:cubicBezTo>
                  <a:cubicBezTo>
                    <a:pt x="62408" y="-650"/>
                    <a:pt x="59160" y="-278"/>
                    <a:pt x="57398" y="1941"/>
                  </a:cubicBezTo>
                  <a:lnTo>
                    <a:pt x="1114" y="72769"/>
                  </a:lnTo>
                  <a:cubicBezTo>
                    <a:pt x="-371" y="74645"/>
                    <a:pt x="-371" y="77303"/>
                    <a:pt x="1114" y="79179"/>
                  </a:cubicBezTo>
                  <a:lnTo>
                    <a:pt x="57398" y="149998"/>
                  </a:lnTo>
                  <a:cubicBezTo>
                    <a:pt x="58417" y="151293"/>
                    <a:pt x="59912" y="151950"/>
                    <a:pt x="61436" y="151950"/>
                  </a:cubicBezTo>
                  <a:cubicBezTo>
                    <a:pt x="62551" y="151950"/>
                    <a:pt x="63694" y="151579"/>
                    <a:pt x="64637" y="150836"/>
                  </a:cubicBezTo>
                  <a:cubicBezTo>
                    <a:pt x="66865" y="149064"/>
                    <a:pt x="67237" y="145826"/>
                    <a:pt x="65465" y="143597"/>
                  </a:cubicBezTo>
                  <a:lnTo>
                    <a:pt x="15831" y="81122"/>
                  </a:lnTo>
                  <a:lnTo>
                    <a:pt x="297751" y="81122"/>
                  </a:lnTo>
                  <a:cubicBezTo>
                    <a:pt x="300599" y="81122"/>
                    <a:pt x="302885" y="78817"/>
                    <a:pt x="302905" y="75969"/>
                  </a:cubicBezTo>
                  <a:cubicBezTo>
                    <a:pt x="302895" y="73121"/>
                    <a:pt x="300599" y="70816"/>
                    <a:pt x="297742" y="70816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37" name="TextBox 37"/>
          <p:cNvSpPr txBox="1"/>
          <p:nvPr/>
        </p:nvSpPr>
        <p:spPr>
          <a:xfrm rot="21600000">
            <a:off x="6116031" y="3593782"/>
            <a:ext cx="2064543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783 milioni</a:t>
            </a:r>
          </a:p>
        </p:txBody>
      </p:sp>
      <p:sp>
        <p:nvSpPr>
          <p:cNvPr id="38" name="TextBox 38"/>
          <p:cNvSpPr txBox="1"/>
          <p:nvPr/>
        </p:nvSpPr>
        <p:spPr>
          <a:xfrm rot="21600000">
            <a:off x="6115860" y="3970020"/>
            <a:ext cx="2835982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di persone nel 2022 hanno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sofferto la fame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(+122 milioni rispetto al 2019)</a:t>
            </a:r>
          </a:p>
        </p:txBody>
      </p:sp>
      <p:grpSp>
        <p:nvGrpSpPr>
          <p:cNvPr id="40" name="Group 40"/>
          <p:cNvGrpSpPr/>
          <p:nvPr/>
        </p:nvGrpSpPr>
        <p:grpSpPr>
          <a:xfrm rot="21600000">
            <a:off x="5785485" y="3665791"/>
            <a:ext cx="198884" cy="198884"/>
            <a:chOff x="5785485" y="3665791"/>
            <a:chExt cx="198884" cy="198884"/>
          </a:xfrm>
        </p:grpSpPr>
        <p:sp>
          <p:nvSpPr>
            <p:cNvPr id="39" name="Freeform 39"/>
            <p:cNvSpPr/>
            <p:nvPr/>
          </p:nvSpPr>
          <p:spPr>
            <a:xfrm>
              <a:off x="5785485" y="3665791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41" name="TextBox 41"/>
          <p:cNvSpPr txBox="1"/>
          <p:nvPr/>
        </p:nvSpPr>
        <p:spPr>
          <a:xfrm rot="21600000">
            <a:off x="6123213" y="4590574"/>
            <a:ext cx="2274055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647 miliardi</a:t>
            </a:r>
          </a:p>
        </p:txBody>
      </p:sp>
      <p:sp>
        <p:nvSpPr>
          <p:cNvPr id="42" name="TextBox 42"/>
          <p:cNvSpPr txBox="1"/>
          <p:nvPr/>
        </p:nvSpPr>
        <p:spPr>
          <a:xfrm rot="21600000">
            <a:off x="6122889" y="4966811"/>
            <a:ext cx="179789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Open Sans"/>
              </a:rPr>
              <a:t>rimesse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Open Sans"/>
              </a:rPr>
              <a:t> inviate nei PVS</a:t>
            </a:r>
          </a:p>
        </p:txBody>
      </p:sp>
      <p:grpSp>
        <p:nvGrpSpPr>
          <p:cNvPr id="44" name="Group 44"/>
          <p:cNvGrpSpPr/>
          <p:nvPr/>
        </p:nvGrpSpPr>
        <p:grpSpPr>
          <a:xfrm rot="21600000">
            <a:off x="5792667" y="4662583"/>
            <a:ext cx="198884" cy="198884"/>
            <a:chOff x="5792667" y="4662583"/>
            <a:chExt cx="198884" cy="198884"/>
          </a:xfrm>
        </p:grpSpPr>
        <p:sp>
          <p:nvSpPr>
            <p:cNvPr id="43" name="Freeform 43"/>
            <p:cNvSpPr/>
            <p:nvPr/>
          </p:nvSpPr>
          <p:spPr>
            <a:xfrm>
              <a:off x="5792667" y="4662583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61963" y="1684972"/>
            <a:ext cx="5514975" cy="36290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21600000">
            <a:off x="1869862" y="2399347"/>
            <a:ext cx="32142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1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13,1</a:t>
            </a:r>
          </a:p>
        </p:txBody>
      </p:sp>
      <p:sp>
        <p:nvSpPr>
          <p:cNvPr id="4" name="TextBox 4"/>
          <p:cNvSpPr txBox="1"/>
          <p:nvPr/>
        </p:nvSpPr>
        <p:spPr>
          <a:xfrm rot="21600000">
            <a:off x="4860322" y="3666172"/>
            <a:ext cx="293524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1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8,5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3873322" y="3589972"/>
            <a:ext cx="293524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1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7,8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2869597" y="3589972"/>
            <a:ext cx="293524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1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11,4</a:t>
            </a:r>
          </a:p>
        </p:txBody>
      </p:sp>
      <p:grpSp>
        <p:nvGrpSpPr>
          <p:cNvPr id="8" name="Group 8"/>
          <p:cNvGrpSpPr/>
          <p:nvPr/>
        </p:nvGrpSpPr>
        <p:grpSpPr>
          <a:xfrm rot="21600000">
            <a:off x="4746307" y="3242310"/>
            <a:ext cx="581025" cy="257175"/>
            <a:chOff x="4746307" y="3242310"/>
            <a:chExt cx="581025" cy="257175"/>
          </a:xfrm>
        </p:grpSpPr>
        <p:sp>
          <p:nvSpPr>
            <p:cNvPr id="7" name="Freeform 7"/>
            <p:cNvSpPr/>
            <p:nvPr/>
          </p:nvSpPr>
          <p:spPr>
            <a:xfrm>
              <a:off x="4746307" y="3242310"/>
              <a:ext cx="581025" cy="2571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 rot="21600000">
            <a:off x="4708512" y="3316605"/>
            <a:ext cx="59764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5,0 mln</a:t>
            </a:r>
          </a:p>
        </p:txBody>
      </p:sp>
      <p:grpSp>
        <p:nvGrpSpPr>
          <p:cNvPr id="11" name="Group 11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10" name="Freeform 10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12" name="Freeform 12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938213" y="119063"/>
            <a:ext cx="7960575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Residenti stranieri in Ue: 37,5 milioni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7544752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Eurostat</a:t>
            </a:r>
          </a:p>
        </p:txBody>
      </p:sp>
      <p:sp>
        <p:nvSpPr>
          <p:cNvPr id="16" name="TextBox 16"/>
          <p:cNvSpPr txBox="1"/>
          <p:nvPr/>
        </p:nvSpPr>
        <p:spPr>
          <a:xfrm rot="21600000">
            <a:off x="6571907" y="2901467"/>
            <a:ext cx="2064543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13,7 milioni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6571850" y="3316453"/>
            <a:ext cx="2502740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dei residenti stranieri in Ue sono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cittadini comunitari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(36,6%)</a:t>
            </a:r>
          </a:p>
        </p:txBody>
      </p:sp>
      <p:grpSp>
        <p:nvGrpSpPr>
          <p:cNvPr id="19" name="Group 19"/>
          <p:cNvGrpSpPr/>
          <p:nvPr/>
        </p:nvGrpSpPr>
        <p:grpSpPr>
          <a:xfrm rot="21600000">
            <a:off x="6241332" y="2973476"/>
            <a:ext cx="198884" cy="198884"/>
            <a:chOff x="6241332" y="2973476"/>
            <a:chExt cx="198884" cy="198884"/>
          </a:xfrm>
        </p:grpSpPr>
        <p:sp>
          <p:nvSpPr>
            <p:cNvPr id="18" name="Freeform 18"/>
            <p:cNvSpPr/>
            <p:nvPr/>
          </p:nvSpPr>
          <p:spPr>
            <a:xfrm>
              <a:off x="6241332" y="2973476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21600000">
            <a:off x="6598987" y="1708461"/>
            <a:ext cx="2064543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8,4%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6598911" y="2113921"/>
            <a:ext cx="2255090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incidenza degli stranieri sulla popolazione totale Ue</a:t>
            </a:r>
          </a:p>
        </p:txBody>
      </p:sp>
      <p:grpSp>
        <p:nvGrpSpPr>
          <p:cNvPr id="23" name="Group 23"/>
          <p:cNvGrpSpPr/>
          <p:nvPr/>
        </p:nvGrpSpPr>
        <p:grpSpPr>
          <a:xfrm rot="21600000">
            <a:off x="6268421" y="1794758"/>
            <a:ext cx="198884" cy="198884"/>
            <a:chOff x="6268421" y="1794758"/>
            <a:chExt cx="198884" cy="198884"/>
          </a:xfrm>
        </p:grpSpPr>
        <p:sp>
          <p:nvSpPr>
            <p:cNvPr id="22" name="Freeform 22"/>
            <p:cNvSpPr/>
            <p:nvPr/>
          </p:nvSpPr>
          <p:spPr>
            <a:xfrm>
              <a:off x="6268421" y="1794758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24" name="TextBox 24"/>
          <p:cNvSpPr txBox="1"/>
          <p:nvPr/>
        </p:nvSpPr>
        <p:spPr>
          <a:xfrm rot="21600000">
            <a:off x="6598987" y="4103999"/>
            <a:ext cx="2064543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55,3 milioni</a:t>
            </a:r>
          </a:p>
        </p:txBody>
      </p:sp>
      <p:sp>
        <p:nvSpPr>
          <p:cNvPr id="25" name="TextBox 25"/>
          <p:cNvSpPr txBox="1"/>
          <p:nvPr/>
        </p:nvSpPr>
        <p:spPr>
          <a:xfrm rot="21600000">
            <a:off x="6598911" y="4518984"/>
            <a:ext cx="2378782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residenti Ue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nati all’estero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(compresi i naturalizzati)</a:t>
            </a:r>
          </a:p>
        </p:txBody>
      </p:sp>
      <p:grpSp>
        <p:nvGrpSpPr>
          <p:cNvPr id="27" name="Group 27"/>
          <p:cNvGrpSpPr/>
          <p:nvPr/>
        </p:nvGrpSpPr>
        <p:grpSpPr>
          <a:xfrm rot="21600000">
            <a:off x="6268412" y="4176008"/>
            <a:ext cx="198884" cy="198884"/>
            <a:chOff x="6268412" y="4176008"/>
            <a:chExt cx="198884" cy="198884"/>
          </a:xfrm>
        </p:grpSpPr>
        <p:sp>
          <p:nvSpPr>
            <p:cNvPr id="26" name="Freeform 26"/>
            <p:cNvSpPr/>
            <p:nvPr/>
          </p:nvSpPr>
          <p:spPr>
            <a:xfrm>
              <a:off x="6268412" y="4176008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28" name="TextBox 28"/>
          <p:cNvSpPr txBox="1"/>
          <p:nvPr/>
        </p:nvSpPr>
        <p:spPr>
          <a:xfrm rot="21600000">
            <a:off x="1285980" y="938536"/>
            <a:ext cx="7598568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Nel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corso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del 2021, 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3,7 </a:t>
            </a:r>
            <a:r>
              <a:rPr lang="en-US" sz="1200" b="1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milioni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di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persone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sono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immigrate in un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Paese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comunitario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. Nel 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40%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dei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casi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(1,4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milioni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)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si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tratta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di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movimenti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migratori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intra-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europei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. I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movimento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da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paesi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extra UE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sono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circa 2,3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milioni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.</a:t>
            </a:r>
          </a:p>
        </p:txBody>
      </p:sp>
      <p:grpSp>
        <p:nvGrpSpPr>
          <p:cNvPr id="30" name="Group 30"/>
          <p:cNvGrpSpPr/>
          <p:nvPr/>
        </p:nvGrpSpPr>
        <p:grpSpPr>
          <a:xfrm rot="21600000">
            <a:off x="931764" y="943204"/>
            <a:ext cx="212934" cy="204842"/>
            <a:chOff x="931764" y="943204"/>
            <a:chExt cx="212934" cy="204842"/>
          </a:xfrm>
        </p:grpSpPr>
        <p:sp>
          <p:nvSpPr>
            <p:cNvPr id="29" name="Freeform 29"/>
            <p:cNvSpPr/>
            <p:nvPr/>
          </p:nvSpPr>
          <p:spPr>
            <a:xfrm>
              <a:off x="931764" y="943204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 rot="21600000">
            <a:off x="1207037" y="1670685"/>
            <a:ext cx="4483874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350" b="0" i="0" spc="0" dirty="0" err="1">
                <a:solidFill>
                  <a:srgbClr val="464646">
                    <a:alpha val="100000"/>
                  </a:srgbClr>
                </a:solidFill>
                <a:latin typeface="Be Vietnam Pro"/>
              </a:rPr>
              <a:t>Valori</a:t>
            </a:r>
            <a:r>
              <a:rPr lang="en-US" sz="1350" b="0" i="0" spc="0" dirty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350" b="0" i="0" spc="0" dirty="0" err="1">
                <a:solidFill>
                  <a:srgbClr val="464646">
                    <a:alpha val="100000"/>
                  </a:srgbClr>
                </a:solidFill>
                <a:latin typeface="Be Vietnam Pro"/>
              </a:rPr>
              <a:t>assoluti</a:t>
            </a:r>
            <a:r>
              <a:rPr lang="en-US" sz="1350" b="0" i="0" spc="0" dirty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 e % </a:t>
            </a:r>
            <a:r>
              <a:rPr lang="en-US" sz="1350" b="0" i="0" spc="0" dirty="0" err="1">
                <a:solidFill>
                  <a:srgbClr val="464646">
                    <a:alpha val="100000"/>
                  </a:srgbClr>
                </a:solidFill>
                <a:latin typeface="Be Vietnam Pro"/>
              </a:rPr>
              <a:t>sulla</a:t>
            </a:r>
            <a:r>
              <a:rPr lang="en-US" sz="1350" b="0" i="0" spc="0" dirty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350" b="0" i="0" spc="0" dirty="0" err="1">
                <a:solidFill>
                  <a:srgbClr val="464646">
                    <a:alpha val="100000"/>
                  </a:srgbClr>
                </a:solidFill>
                <a:latin typeface="Be Vietnam Pro"/>
              </a:rPr>
              <a:t>popolazione</a:t>
            </a:r>
            <a:r>
              <a:rPr lang="en-US" sz="1350" b="0" i="0" spc="0" dirty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350" b="0" i="0" spc="0" dirty="0" err="1">
                <a:solidFill>
                  <a:srgbClr val="464646">
                    <a:alpha val="100000"/>
                  </a:srgbClr>
                </a:solidFill>
                <a:latin typeface="Be Vietnam Pro"/>
              </a:rPr>
              <a:t>residente</a:t>
            </a:r>
            <a:r>
              <a:rPr lang="en-US" sz="1350" b="0" i="0" spc="0" dirty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 (2022)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800100" y="119063"/>
            <a:ext cx="8465400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Residenti stranieri in Italia: 5.050.257*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7544752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Istat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1282065" y="942975"/>
            <a:ext cx="7912893" cy="864382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Il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numero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dei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cittadini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stranieri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residenti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in Italia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si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è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assestato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,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nell’ultimo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quinquennio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, sui 5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milioni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, l’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8,6%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della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popolazione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complessiva</a:t>
            </a:r>
            <a:endParaRPr lang="en-US" sz="1200" b="0" i="0" spc="0" dirty="0">
              <a:solidFill>
                <a:srgbClr val="000000">
                  <a:alpha val="100000"/>
                </a:srgbClr>
              </a:solidFill>
              <a:latin typeface="Be Vietnam Pro"/>
            </a:endParaRPr>
          </a:p>
          <a:p>
            <a:pPr algn="l">
              <a:lnSpc>
                <a:spcPts val="1560"/>
              </a:lnSpc>
            </a:pPr>
            <a:r>
              <a:rPr lang="en-US" sz="120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Il </a:t>
            </a:r>
            <a:r>
              <a:rPr lang="en-US" sz="120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numero</a:t>
            </a:r>
            <a:r>
              <a:rPr lang="en-US" sz="120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di </a:t>
            </a:r>
            <a:r>
              <a:rPr lang="en-US" sz="120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italiani</a:t>
            </a:r>
            <a:r>
              <a:rPr lang="en-US" sz="120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residenti</a:t>
            </a:r>
            <a:r>
              <a:rPr lang="en-US" sz="120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all’estero</a:t>
            </a:r>
            <a:r>
              <a:rPr lang="en-US" sz="120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si</a:t>
            </a:r>
            <a:r>
              <a:rPr lang="en-US" sz="120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avvicina</a:t>
            </a:r>
            <a:r>
              <a:rPr lang="en-US" sz="120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ai 6 </a:t>
            </a:r>
            <a:r>
              <a:rPr lang="en-US" sz="120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milioni</a:t>
            </a:r>
            <a:r>
              <a:rPr lang="en-US" sz="120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(AIRE)</a:t>
            </a:r>
          </a:p>
          <a:p>
            <a:pPr algn="l">
              <a:lnSpc>
                <a:spcPts val="1560"/>
              </a:lnSpc>
            </a:pPr>
            <a:endParaRPr lang="en-US" sz="1200" b="0" i="0" spc="0" dirty="0">
              <a:solidFill>
                <a:srgbClr val="000000">
                  <a:alpha val="100000"/>
                </a:srgbClr>
              </a:solidFill>
              <a:latin typeface="Be Vietnam Pro"/>
            </a:endParaRP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931764" y="943204"/>
            <a:ext cx="212934" cy="204842"/>
            <a:chOff x="931764" y="943204"/>
            <a:chExt cx="212934" cy="204842"/>
          </a:xfrm>
        </p:grpSpPr>
        <p:sp>
          <p:nvSpPr>
            <p:cNvPr id="9" name="Freeform 9"/>
            <p:cNvSpPr/>
            <p:nvPr/>
          </p:nvSpPr>
          <p:spPr>
            <a:xfrm>
              <a:off x="931764" y="943204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127435" y="1503393"/>
            <a:ext cx="4657649" cy="375278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1600000">
            <a:off x="2156936" y="4929188"/>
            <a:ext cx="1883625" cy="2476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950"/>
              </a:lnSpc>
            </a:pPr>
            <a:r>
              <a:rPr lang="en-US" sz="15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Cittadini comunitari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4767739" y="4852988"/>
            <a:ext cx="3255225" cy="4000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120"/>
              </a:lnSpc>
            </a:pPr>
            <a:r>
              <a:rPr lang="en-US" sz="24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1.389.331 (27,6%)</a:t>
            </a:r>
          </a:p>
        </p:txBody>
      </p:sp>
      <p:grpSp>
        <p:nvGrpSpPr>
          <p:cNvPr id="15" name="Group 15"/>
          <p:cNvGrpSpPr/>
          <p:nvPr/>
        </p:nvGrpSpPr>
        <p:grpSpPr>
          <a:xfrm rot="10800000">
            <a:off x="4152900" y="4929188"/>
            <a:ext cx="495300" cy="247650"/>
            <a:chOff x="4152900" y="4929188"/>
            <a:chExt cx="495300" cy="247650"/>
          </a:xfrm>
        </p:grpSpPr>
        <p:sp>
          <p:nvSpPr>
            <p:cNvPr id="14" name="Freeform 14"/>
            <p:cNvSpPr/>
            <p:nvPr/>
          </p:nvSpPr>
          <p:spPr>
            <a:xfrm>
              <a:off x="4152900" y="4929188"/>
              <a:ext cx="495300" cy="247650"/>
            </a:xfrm>
            <a:custGeom>
              <a:avLst/>
              <a:gdLst/>
              <a:ahLst/>
              <a:cxnLst/>
              <a:rect l="0" t="0" r="0" b="0"/>
              <a:pathLst>
                <a:path w="302905" h="151950">
                  <a:moveTo>
                    <a:pt x="297742" y="70816"/>
                  </a:moveTo>
                  <a:lnTo>
                    <a:pt x="15831" y="70816"/>
                  </a:lnTo>
                  <a:lnTo>
                    <a:pt x="65465" y="8342"/>
                  </a:lnTo>
                  <a:cubicBezTo>
                    <a:pt x="67237" y="6123"/>
                    <a:pt x="66865" y="2875"/>
                    <a:pt x="64637" y="1112"/>
                  </a:cubicBezTo>
                  <a:cubicBezTo>
                    <a:pt x="62408" y="-650"/>
                    <a:pt x="59160" y="-278"/>
                    <a:pt x="57398" y="1941"/>
                  </a:cubicBezTo>
                  <a:lnTo>
                    <a:pt x="1114" y="72769"/>
                  </a:lnTo>
                  <a:cubicBezTo>
                    <a:pt x="-371" y="74645"/>
                    <a:pt x="-371" y="77303"/>
                    <a:pt x="1114" y="79179"/>
                  </a:cubicBezTo>
                  <a:lnTo>
                    <a:pt x="57398" y="149998"/>
                  </a:lnTo>
                  <a:cubicBezTo>
                    <a:pt x="58417" y="151293"/>
                    <a:pt x="59912" y="151950"/>
                    <a:pt x="61436" y="151950"/>
                  </a:cubicBezTo>
                  <a:cubicBezTo>
                    <a:pt x="62551" y="151950"/>
                    <a:pt x="63694" y="151579"/>
                    <a:pt x="64637" y="150836"/>
                  </a:cubicBezTo>
                  <a:cubicBezTo>
                    <a:pt x="66865" y="149064"/>
                    <a:pt x="67237" y="145826"/>
                    <a:pt x="65465" y="143597"/>
                  </a:cubicBezTo>
                  <a:lnTo>
                    <a:pt x="15831" y="81122"/>
                  </a:lnTo>
                  <a:lnTo>
                    <a:pt x="297751" y="81122"/>
                  </a:lnTo>
                  <a:cubicBezTo>
                    <a:pt x="300599" y="81122"/>
                    <a:pt x="302885" y="78817"/>
                    <a:pt x="302905" y="75969"/>
                  </a:cubicBezTo>
                  <a:cubicBezTo>
                    <a:pt x="302895" y="73121"/>
                    <a:pt x="300599" y="70816"/>
                    <a:pt x="297742" y="70816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800100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*Dati provvisori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1009249" y="1780927"/>
            <a:ext cx="4178998" cy="4476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755"/>
              </a:lnSpc>
            </a:pPr>
            <a:r>
              <a:rPr lang="en-US" sz="135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Primi</a:t>
            </a: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5 </a:t>
            </a:r>
            <a:r>
              <a:rPr lang="en-US" sz="135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Paesi</a:t>
            </a: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per </a:t>
            </a:r>
            <a:r>
              <a:rPr lang="en-US" sz="135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numero</a:t>
            </a: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di </a:t>
            </a:r>
            <a:r>
              <a:rPr lang="en-US" sz="135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residenti</a:t>
            </a: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e % </a:t>
            </a:r>
            <a:r>
              <a:rPr lang="en-US" sz="135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sul</a:t>
            </a: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35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totale</a:t>
            </a: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35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dei</a:t>
            </a: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35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residenti</a:t>
            </a: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35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stranieri</a:t>
            </a: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(2021)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505382" y="1916617"/>
            <a:ext cx="5000473" cy="333125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 rot="21600000">
            <a:off x="2675986" y="3625785"/>
            <a:ext cx="235651" cy="1238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975"/>
              </a:lnSpc>
            </a:pPr>
            <a:r>
              <a:rPr lang="en-US" sz="975" b="1" i="1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8,4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3343286" y="3625844"/>
            <a:ext cx="235651" cy="1238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975"/>
              </a:lnSpc>
            </a:pPr>
            <a:r>
              <a:rPr lang="en-US" sz="975" b="1" i="1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8,3</a:t>
            </a:r>
          </a:p>
        </p:txBody>
      </p:sp>
      <p:sp>
        <p:nvSpPr>
          <p:cNvPr id="22" name="TextBox 22"/>
          <p:cNvSpPr txBox="1"/>
          <p:nvPr/>
        </p:nvSpPr>
        <p:spPr>
          <a:xfrm rot="21600000">
            <a:off x="3994598" y="3870768"/>
            <a:ext cx="235651" cy="1238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975"/>
              </a:lnSpc>
            </a:pPr>
            <a:r>
              <a:rPr lang="en-US" sz="975" b="1" i="1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6,0</a:t>
            </a:r>
          </a:p>
        </p:txBody>
      </p:sp>
      <p:sp>
        <p:nvSpPr>
          <p:cNvPr id="23" name="TextBox 23"/>
          <p:cNvSpPr txBox="1"/>
          <p:nvPr/>
        </p:nvSpPr>
        <p:spPr>
          <a:xfrm rot="21600000">
            <a:off x="4649510" y="3990191"/>
            <a:ext cx="235651" cy="1238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975"/>
              </a:lnSpc>
            </a:pPr>
            <a:r>
              <a:rPr lang="en-US" sz="975" b="1" i="1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4,5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  <p:grpSp>
        <p:nvGrpSpPr>
          <p:cNvPr id="25" name="Group 10">
            <a:extLst>
              <a:ext uri="{FF2B5EF4-FFF2-40B4-BE49-F238E27FC236}">
                <a16:creationId xmlns:a16="http://schemas.microsoft.com/office/drawing/2014/main" id="{A00A496B-1AF6-436C-BA2A-270E953A76DE}"/>
              </a:ext>
            </a:extLst>
          </p:cNvPr>
          <p:cNvGrpSpPr/>
          <p:nvPr/>
        </p:nvGrpSpPr>
        <p:grpSpPr>
          <a:xfrm rot="21600000">
            <a:off x="934389" y="1339969"/>
            <a:ext cx="212934" cy="204842"/>
            <a:chOff x="931764" y="943204"/>
            <a:chExt cx="212934" cy="204842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097446FF-5C23-4DF9-8E30-547E3AB90909}"/>
                </a:ext>
              </a:extLst>
            </p:cNvPr>
            <p:cNvSpPr/>
            <p:nvPr/>
          </p:nvSpPr>
          <p:spPr>
            <a:xfrm>
              <a:off x="931764" y="943204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74433" y="119063"/>
            <a:ext cx="7531950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Residenti stranieri: genere ed età*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7544752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Istat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07997" y="668179"/>
            <a:ext cx="3895677" cy="312409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1480604" y="3912870"/>
            <a:ext cx="1797805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35,8 anni 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1480185" y="4293870"/>
            <a:ext cx="2950415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età media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degli stranieri, contro i 46,4 degli italiani </a:t>
            </a:r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1174433" y="3984879"/>
            <a:ext cx="198884" cy="198884"/>
            <a:chOff x="1174433" y="3984879"/>
            <a:chExt cx="198884" cy="198884"/>
          </a:xfrm>
        </p:grpSpPr>
        <p:sp>
          <p:nvSpPr>
            <p:cNvPr id="11" name="Freeform 11"/>
            <p:cNvSpPr/>
            <p:nvPr/>
          </p:nvSpPr>
          <p:spPr>
            <a:xfrm>
              <a:off x="1174433" y="3984879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4476750" y="664845"/>
            <a:ext cx="5295900" cy="450532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21600000">
            <a:off x="800100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*Dati provvisori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223963" y="119063"/>
            <a:ext cx="6969975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Soggiornanti non Ue: 3.727.706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7544752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Ministero dell'Interno e Istat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55243" y="1214438"/>
            <a:ext cx="4228995" cy="43053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1282065" y="942975"/>
            <a:ext cx="8417718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+166mila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rispetto al 2021.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Crescono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titolari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di un </a:t>
            </a:r>
            <a:r>
              <a:rPr lang="en-US" sz="1200" b="1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permesso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a </a:t>
            </a:r>
            <a:r>
              <a:rPr lang="en-US" sz="1200" b="1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termine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(1.486.000,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il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39,9%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del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totale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: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+267mila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) e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diminuiscono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1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lungosoggiornanti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(2.241.000, </a:t>
            </a:r>
            <a:r>
              <a:rPr lang="en-US" sz="1200" b="0" i="0" spc="0" dirty="0" err="1">
                <a:solidFill>
                  <a:srgbClr val="000000">
                    <a:alpha val="100000"/>
                  </a:srgbClr>
                </a:solidFill>
                <a:latin typeface="Be Vietnam Pro"/>
              </a:rPr>
              <a:t>il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60,1%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: </a:t>
            </a:r>
            <a:r>
              <a:rPr lang="en-US" sz="1200" b="1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-101mila</a:t>
            </a:r>
            <a:r>
              <a:rPr lang="en-US" sz="1200" b="0" i="0" spc="0" dirty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)</a:t>
            </a:r>
          </a:p>
        </p:txBody>
      </p:sp>
      <p:grpSp>
        <p:nvGrpSpPr>
          <p:cNvPr id="11" name="Group 11"/>
          <p:cNvGrpSpPr/>
          <p:nvPr/>
        </p:nvGrpSpPr>
        <p:grpSpPr>
          <a:xfrm rot="21600000">
            <a:off x="931764" y="943204"/>
            <a:ext cx="212934" cy="204842"/>
            <a:chOff x="931764" y="943204"/>
            <a:chExt cx="212934" cy="204842"/>
          </a:xfrm>
        </p:grpSpPr>
        <p:sp>
          <p:nvSpPr>
            <p:cNvPr id="10" name="Freeform 10"/>
            <p:cNvSpPr/>
            <p:nvPr/>
          </p:nvSpPr>
          <p:spPr>
            <a:xfrm>
              <a:off x="931764" y="943204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4644390" y="1214438"/>
            <a:ext cx="5391150" cy="42767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600000">
            <a:off x="7529215" y="2955941"/>
            <a:ext cx="189421" cy="2000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,0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71450" y="119063"/>
            <a:ext cx="9589350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Acquisizioni cittadinanza italiana: 133.236*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7544752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Istat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12578" y="978703"/>
            <a:ext cx="9172451" cy="31717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4047725" y="4158615"/>
            <a:ext cx="2054980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42,0%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4047725" y="4568190"/>
            <a:ext cx="2093165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delle acquisizioni ottenute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per residenza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3741972" y="4230624"/>
            <a:ext cx="198884" cy="198884"/>
            <a:chOff x="3741972" y="4230624"/>
            <a:chExt cx="198884" cy="198884"/>
          </a:xfrm>
        </p:grpSpPr>
        <p:sp>
          <p:nvSpPr>
            <p:cNvPr id="11" name="Freeform 11"/>
            <p:cNvSpPr/>
            <p:nvPr/>
          </p:nvSpPr>
          <p:spPr>
            <a:xfrm>
              <a:off x="3741972" y="4230624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 rot="21600000">
            <a:off x="1505093" y="4568190"/>
            <a:ext cx="1873957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tasso di acquisizione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della cittadinanza</a:t>
            </a:r>
          </a:p>
        </p:txBody>
      </p:sp>
      <p:grpSp>
        <p:nvGrpSpPr>
          <p:cNvPr id="15" name="Group 15"/>
          <p:cNvGrpSpPr/>
          <p:nvPr/>
        </p:nvGrpSpPr>
        <p:grpSpPr>
          <a:xfrm rot="21600000">
            <a:off x="1199340" y="4230624"/>
            <a:ext cx="198884" cy="198884"/>
            <a:chOff x="1199340" y="4230624"/>
            <a:chExt cx="198884" cy="198884"/>
          </a:xfrm>
        </p:grpSpPr>
        <p:sp>
          <p:nvSpPr>
            <p:cNvPr id="14" name="Freeform 14"/>
            <p:cNvSpPr/>
            <p:nvPr/>
          </p:nvSpPr>
          <p:spPr>
            <a:xfrm>
              <a:off x="1199340" y="4230624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1505093" y="4158615"/>
            <a:ext cx="1274015" cy="342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2700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26,4‰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6803803" y="4206240"/>
            <a:ext cx="2412165" cy="590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Albania, Marocco e Romania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: </a:t>
            </a:r>
          </a:p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primi 3 Paesi di origine dei nuovi cittadini italiani</a:t>
            </a:r>
          </a:p>
        </p:txBody>
      </p:sp>
      <p:grpSp>
        <p:nvGrpSpPr>
          <p:cNvPr id="19" name="Group 19"/>
          <p:cNvGrpSpPr/>
          <p:nvPr/>
        </p:nvGrpSpPr>
        <p:grpSpPr>
          <a:xfrm rot="21600000">
            <a:off x="6503813" y="4216337"/>
            <a:ext cx="182566" cy="198834"/>
            <a:chOff x="6503813" y="4216337"/>
            <a:chExt cx="182566" cy="198834"/>
          </a:xfrm>
        </p:grpSpPr>
        <p:sp>
          <p:nvSpPr>
            <p:cNvPr id="18" name="Freeform 18"/>
            <p:cNvSpPr/>
            <p:nvPr/>
          </p:nvSpPr>
          <p:spPr>
            <a:xfrm>
              <a:off x="6503813" y="4216337"/>
              <a:ext cx="182566" cy="19883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21600000">
            <a:off x="800100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*Dati provvisori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4047706" y="990600"/>
            <a:ext cx="2235993" cy="2190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755"/>
              </a:lnSpc>
            </a:pPr>
            <a:r>
              <a:rPr lang="en-US" sz="135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Serie storica (2012-2022)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395288" y="119063"/>
            <a:ext cx="8970225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Attraversamenti irregolari in Ue: 331.433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7544752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Frontex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1282065" y="942975"/>
            <a:ext cx="8227218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6"/>
              </a:lnSpc>
            </a:pPr>
            <a:r>
              <a:rPr lang="en-US" sz="1204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+</a:t>
            </a:r>
            <a:r>
              <a:rPr lang="en-US" sz="1204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65,8% </a:t>
            </a:r>
            <a:r>
              <a:rPr lang="en-US" sz="1204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rispetto al 2021. In particolare, aumentano gli arrivi lungo le rotte del Mediterraneo centrale (+55,9%), del Mediterraneo orientale (+113,4%) e dei Balcani occidentali (+133,9%)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931764" y="943204"/>
            <a:ext cx="212934" cy="204842"/>
            <a:chOff x="931764" y="943204"/>
            <a:chExt cx="212934" cy="204842"/>
          </a:xfrm>
        </p:grpSpPr>
        <p:sp>
          <p:nvSpPr>
            <p:cNvPr id="9" name="Freeform 9"/>
            <p:cNvSpPr/>
            <p:nvPr/>
          </p:nvSpPr>
          <p:spPr>
            <a:xfrm>
              <a:off x="931764" y="943204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55512" y="1125855"/>
            <a:ext cx="8610305" cy="357187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1600000">
            <a:off x="5960745" y="2434704"/>
            <a:ext cx="1016555" cy="1619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268"/>
              </a:lnSpc>
            </a:pPr>
            <a:r>
              <a:rPr lang="en-US" sz="975" b="1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Totale 199.898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8457438" y="2882141"/>
            <a:ext cx="978455" cy="1619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268"/>
              </a:lnSpc>
            </a:pPr>
            <a:r>
              <a:rPr lang="en-US" sz="975" b="1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Totale 331.433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6592548" y="3334731"/>
            <a:ext cx="1007030" cy="1619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268"/>
              </a:lnSpc>
            </a:pPr>
            <a:r>
              <a:rPr lang="en-US" sz="975" b="1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Totale 232.617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4522632" y="1972494"/>
            <a:ext cx="1445180" cy="1619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268"/>
              </a:lnSpc>
            </a:pPr>
            <a:r>
              <a:rPr lang="en-US" sz="975" b="1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Totale 126.310</a:t>
            </a:r>
          </a:p>
        </p:txBody>
      </p:sp>
      <p:sp>
        <p:nvSpPr>
          <p:cNvPr id="16" name="TextBox 16"/>
          <p:cNvSpPr txBox="1"/>
          <p:nvPr/>
        </p:nvSpPr>
        <p:spPr>
          <a:xfrm rot="21600000">
            <a:off x="1359217" y="4557713"/>
            <a:ext cx="3988640" cy="9906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Secondo UNHCR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nei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primi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sette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mesi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del 2023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gli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arrivi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dalla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1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Tunisia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sono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stati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per la prima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volta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superiori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a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quelli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dalla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1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Libia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(</a:t>
            </a:r>
            <a:r>
              <a:rPr lang="en-US" sz="1200" b="0" i="0" spc="0" dirty="0" err="1">
                <a:solidFill>
                  <a:srgbClr val="000000">
                    <a:alpha val="85000"/>
                  </a:srgbClr>
                </a:solidFill>
                <a:latin typeface="Be Vietnam Pro"/>
              </a:rPr>
              <a:t>rispettivamente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1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53.214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e </a:t>
            </a:r>
            <a:r>
              <a:rPr lang="en-US" sz="1200" b="1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29.415</a:t>
            </a:r>
            <a:r>
              <a:rPr lang="en-US" sz="1200" b="0" i="0" spc="0" dirty="0">
                <a:solidFill>
                  <a:srgbClr val="000000">
                    <a:alpha val="85000"/>
                  </a:srgbClr>
                </a:solidFill>
                <a:latin typeface="Be Vietnam Pro"/>
              </a:rPr>
              <a:t>)</a:t>
            </a:r>
          </a:p>
          <a:p>
            <a:pPr algn="l">
              <a:lnSpc>
                <a:spcPts val="1560"/>
              </a:lnSpc>
            </a:pPr>
            <a:endParaRPr lang="en-US" sz="1200" b="0" i="0" spc="0" dirty="0">
              <a:solidFill>
                <a:srgbClr val="000000">
                  <a:alpha val="85000"/>
                </a:srgbClr>
              </a:solidFill>
              <a:latin typeface="Be Vietnam Pro"/>
            </a:endParaRPr>
          </a:p>
        </p:txBody>
      </p:sp>
      <p:grpSp>
        <p:nvGrpSpPr>
          <p:cNvPr id="18" name="Group 18"/>
          <p:cNvGrpSpPr/>
          <p:nvPr/>
        </p:nvGrpSpPr>
        <p:grpSpPr>
          <a:xfrm rot="21600000">
            <a:off x="1038225" y="4557713"/>
            <a:ext cx="198884" cy="198884"/>
            <a:chOff x="1038225" y="4557713"/>
            <a:chExt cx="198884" cy="198884"/>
          </a:xfrm>
        </p:grpSpPr>
        <p:sp>
          <p:nvSpPr>
            <p:cNvPr id="17" name="Freeform 17"/>
            <p:cNvSpPr/>
            <p:nvPr/>
          </p:nvSpPr>
          <p:spPr>
            <a:xfrm>
              <a:off x="1038225" y="4557713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8589645" y="3704272"/>
            <a:ext cx="512025" cy="1619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268"/>
              </a:lnSpc>
            </a:pPr>
            <a:r>
              <a:rPr lang="en-US" sz="975" b="0" i="0" spc="0">
                <a:solidFill>
                  <a:srgbClr val="464646">
                    <a:alpha val="100000"/>
                  </a:srgbClr>
                </a:solidFill>
                <a:latin typeface="Be Vietnam Pro"/>
              </a:rPr>
              <a:t>migliaia</a:t>
            </a:r>
          </a:p>
        </p:txBody>
      </p:sp>
      <p:sp>
        <p:nvSpPr>
          <p:cNvPr id="20" name="TextBox 20"/>
          <p:cNvSpPr txBox="1"/>
          <p:nvPr/>
        </p:nvSpPr>
        <p:spPr>
          <a:xfrm rot="21600000">
            <a:off x="6067444" y="4557713"/>
            <a:ext cx="3474290" cy="7905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Oltre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25mila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</a:t>
            </a:r>
            <a:r>
              <a:rPr lang="en-US" sz="1200" b="1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respingimenti illegali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 operati tra il 2017 e il 2022 alle frontiere esterne dell’Ue (</a:t>
            </a:r>
            <a:r>
              <a:rPr lang="en-US" sz="1200" b="0" i="1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Black Book of Pushbacks</a:t>
            </a:r>
            <a:r>
              <a:rPr lang="en-US" sz="1200" b="0" i="0" spc="0">
                <a:solidFill>
                  <a:srgbClr val="000000">
                    <a:alpha val="85000"/>
                  </a:srgbClr>
                </a:solidFill>
                <a:latin typeface="Be Vietnam Pro"/>
              </a:rPr>
              <a:t>)</a:t>
            </a:r>
          </a:p>
          <a:p>
            <a:pPr algn="l">
              <a:lnSpc>
                <a:spcPts val="1560"/>
              </a:lnSpc>
            </a:pPr>
            <a:endParaRPr lang="en-US" sz="1200" b="0" i="0" spc="0">
              <a:solidFill>
                <a:srgbClr val="000000">
                  <a:alpha val="85000"/>
                </a:srgbClr>
              </a:solidFill>
              <a:latin typeface="Be Vietnam Pro"/>
            </a:endParaRPr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5746452" y="4557713"/>
            <a:ext cx="198884" cy="198884"/>
            <a:chOff x="5746452" y="4557713"/>
            <a:chExt cx="198884" cy="198884"/>
          </a:xfrm>
        </p:grpSpPr>
        <p:sp>
          <p:nvSpPr>
            <p:cNvPr id="21" name="Freeform 21"/>
            <p:cNvSpPr/>
            <p:nvPr/>
          </p:nvSpPr>
          <p:spPr>
            <a:xfrm>
              <a:off x="5746452" y="4557713"/>
              <a:ext cx="198884" cy="198884"/>
            </a:xfrm>
            <a:custGeom>
              <a:avLst/>
              <a:gdLst/>
              <a:ahLst/>
              <a:cxnLst/>
              <a:rect l="0" t="0" r="0" b="0"/>
              <a:pathLst>
                <a:path w="302914" h="302905">
                  <a:moveTo>
                    <a:pt x="110147" y="137693"/>
                  </a:moveTo>
                  <a:lnTo>
                    <a:pt x="27537" y="137693"/>
                  </a:lnTo>
                  <a:cubicBezTo>
                    <a:pt x="12402" y="137693"/>
                    <a:pt x="0" y="125292"/>
                    <a:pt x="0" y="110147"/>
                  </a:cubicBezTo>
                  <a:lnTo>
                    <a:pt x="0" y="27537"/>
                  </a:lnTo>
                  <a:cubicBezTo>
                    <a:pt x="10" y="12402"/>
                    <a:pt x="12402" y="10"/>
                    <a:pt x="27537" y="10"/>
                  </a:cubicBezTo>
                  <a:lnTo>
                    <a:pt x="110147" y="10"/>
                  </a:lnTo>
                  <a:cubicBezTo>
                    <a:pt x="125292" y="10"/>
                    <a:pt x="137693" y="12411"/>
                    <a:pt x="137693" y="27546"/>
                  </a:cubicBezTo>
                  <a:lnTo>
                    <a:pt x="137693" y="110157"/>
                  </a:lnTo>
                  <a:cubicBezTo>
                    <a:pt x="137693" y="125292"/>
                    <a:pt x="125292" y="137693"/>
                    <a:pt x="110147" y="137693"/>
                  </a:cubicBezTo>
                  <a:close/>
                  <a:moveTo>
                    <a:pt x="110147" y="302905"/>
                  </a:moveTo>
                  <a:lnTo>
                    <a:pt x="27537" y="302905"/>
                  </a:lnTo>
                  <a:cubicBezTo>
                    <a:pt x="12402" y="302905"/>
                    <a:pt x="0" y="290503"/>
                    <a:pt x="0" y="275358"/>
                  </a:cubicBezTo>
                  <a:lnTo>
                    <a:pt x="0" y="192748"/>
                  </a:lnTo>
                  <a:cubicBezTo>
                    <a:pt x="0" y="177613"/>
                    <a:pt x="12402" y="165211"/>
                    <a:pt x="27537" y="165211"/>
                  </a:cubicBezTo>
                  <a:lnTo>
                    <a:pt x="110147" y="165211"/>
                  </a:lnTo>
                  <a:cubicBezTo>
                    <a:pt x="125292" y="165211"/>
                    <a:pt x="137693" y="177613"/>
                    <a:pt x="137693" y="192748"/>
                  </a:cubicBezTo>
                  <a:lnTo>
                    <a:pt x="137693" y="275358"/>
                  </a:lnTo>
                  <a:cubicBezTo>
                    <a:pt x="137693" y="290513"/>
                    <a:pt x="125292" y="302905"/>
                    <a:pt x="110147" y="302905"/>
                  </a:cubicBezTo>
                  <a:close/>
                  <a:moveTo>
                    <a:pt x="275368" y="137693"/>
                  </a:moveTo>
                  <a:lnTo>
                    <a:pt x="192757" y="137693"/>
                  </a:lnTo>
                  <a:cubicBezTo>
                    <a:pt x="177622" y="137693"/>
                    <a:pt x="165221" y="125292"/>
                    <a:pt x="165221" y="110147"/>
                  </a:cubicBezTo>
                  <a:lnTo>
                    <a:pt x="165221" y="27537"/>
                  </a:lnTo>
                  <a:cubicBezTo>
                    <a:pt x="165221" y="12402"/>
                    <a:pt x="177622" y="0"/>
                    <a:pt x="192757" y="0"/>
                  </a:cubicBezTo>
                  <a:lnTo>
                    <a:pt x="275368" y="0"/>
                  </a:lnTo>
                  <a:cubicBezTo>
                    <a:pt x="290513" y="0"/>
                    <a:pt x="302914" y="12402"/>
                    <a:pt x="302914" y="27537"/>
                  </a:cubicBezTo>
                  <a:lnTo>
                    <a:pt x="302914" y="110147"/>
                  </a:lnTo>
                  <a:cubicBezTo>
                    <a:pt x="302905" y="125292"/>
                    <a:pt x="290513" y="137693"/>
                    <a:pt x="275368" y="137693"/>
                  </a:cubicBezTo>
                  <a:close/>
                  <a:moveTo>
                    <a:pt x="275368" y="302905"/>
                  </a:moveTo>
                  <a:lnTo>
                    <a:pt x="192757" y="302905"/>
                  </a:lnTo>
                  <a:cubicBezTo>
                    <a:pt x="177622" y="302905"/>
                    <a:pt x="165221" y="290503"/>
                    <a:pt x="165221" y="275358"/>
                  </a:cubicBezTo>
                  <a:lnTo>
                    <a:pt x="165221" y="192748"/>
                  </a:lnTo>
                  <a:cubicBezTo>
                    <a:pt x="165221" y="177613"/>
                    <a:pt x="177622" y="165211"/>
                    <a:pt x="192757" y="165211"/>
                  </a:cubicBezTo>
                  <a:lnTo>
                    <a:pt x="275368" y="165211"/>
                  </a:lnTo>
                  <a:cubicBezTo>
                    <a:pt x="290513" y="165211"/>
                    <a:pt x="302914" y="177613"/>
                    <a:pt x="302914" y="192748"/>
                  </a:cubicBezTo>
                  <a:lnTo>
                    <a:pt x="302914" y="275358"/>
                  </a:lnTo>
                  <a:cubicBezTo>
                    <a:pt x="302905" y="290513"/>
                    <a:pt x="290513" y="302905"/>
                    <a:pt x="275368" y="302905"/>
                  </a:cubicBezTo>
                  <a:close/>
                </a:path>
              </a:pathLst>
            </a:custGeom>
            <a:solidFill>
              <a:srgbClr val="0F6BBD">
                <a:alpha val="100000"/>
              </a:srgbClr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6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152400" y="-152400"/>
            <a:ext cx="752475" cy="5762625"/>
            <a:chOff x="-152400" y="-152400"/>
            <a:chExt cx="752475" cy="5762625"/>
          </a:xfrm>
        </p:grpSpPr>
        <p:sp>
          <p:nvSpPr>
            <p:cNvPr id="2" name="Freeform 2"/>
            <p:cNvSpPr/>
            <p:nvPr/>
          </p:nvSpPr>
          <p:spPr>
            <a:xfrm>
              <a:off x="-152400" y="-152400"/>
              <a:ext cx="7524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AD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4576763" y="-4576763"/>
            <a:ext cx="752475" cy="9906000"/>
            <a:chOff x="4576763" y="-4576763"/>
            <a:chExt cx="752475" cy="9906000"/>
          </a:xfrm>
        </p:grpSpPr>
        <p:sp>
          <p:nvSpPr>
            <p:cNvPr id="4" name="Freeform 4"/>
            <p:cNvSpPr/>
            <p:nvPr/>
          </p:nvSpPr>
          <p:spPr>
            <a:xfrm>
              <a:off x="4576763" y="-4576763"/>
              <a:ext cx="752475" cy="990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A4D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700088" y="119063"/>
            <a:ext cx="8513025" cy="5143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4050"/>
              </a:lnSpc>
            </a:pPr>
            <a:r>
              <a:rPr lang="en-US" sz="3375" b="1" i="0" spc="0">
                <a:solidFill>
                  <a:srgbClr val="FFFFFF">
                    <a:alpha val="100000"/>
                  </a:srgbClr>
                </a:solidFill>
                <a:latin typeface="Be Vietnam Pro"/>
              </a:rPr>
              <a:t>Morti e dispersi nel Mediterraneo: 2.411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7544752" y="5224463"/>
            <a:ext cx="20169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Fonte: Oim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1282065" y="942975"/>
            <a:ext cx="8008143" cy="2000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6"/>
              </a:lnSpc>
            </a:pPr>
            <a:r>
              <a:rPr lang="en-US" sz="1204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Dal 2014 a settembre 2023, i migranti scomparsi sono stati </a:t>
            </a:r>
            <a:r>
              <a:rPr lang="en-US" sz="1204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28mila</a:t>
            </a:r>
            <a:r>
              <a:rPr lang="en-US" sz="1204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, di cui </a:t>
            </a:r>
            <a:r>
              <a:rPr lang="en-US" sz="1204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2.356</a:t>
            </a:r>
            <a:r>
              <a:rPr lang="en-US" sz="1204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nei primi 9 mesi del 2023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931764" y="943204"/>
            <a:ext cx="212934" cy="204842"/>
            <a:chOff x="931764" y="943204"/>
            <a:chExt cx="212934" cy="204842"/>
          </a:xfrm>
        </p:grpSpPr>
        <p:sp>
          <p:nvSpPr>
            <p:cNvPr id="9" name="Freeform 9"/>
            <p:cNvSpPr/>
            <p:nvPr/>
          </p:nvSpPr>
          <p:spPr>
            <a:xfrm>
              <a:off x="931764" y="943204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1282122" y="1276350"/>
            <a:ext cx="8008143" cy="40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6"/>
              </a:lnSpc>
            </a:pPr>
            <a:r>
              <a:rPr lang="en-US" sz="1204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Il primo trimestre del 2023, con </a:t>
            </a:r>
            <a:r>
              <a:rPr lang="en-US" sz="1204" b="1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441</a:t>
            </a:r>
            <a:r>
              <a:rPr lang="en-US" sz="1204" b="0" i="0" spc="0">
                <a:solidFill>
                  <a:srgbClr val="000000">
                    <a:alpha val="100000"/>
                  </a:srgbClr>
                </a:solidFill>
                <a:latin typeface="Be Vietnam Pro"/>
              </a:rPr>
              <a:t> tra vittime e dispersi, è stato quello con il maggior numero di morti nel Mediterraneo centrale fino al quel momento dal 2017</a:t>
            </a:r>
          </a:p>
        </p:txBody>
      </p:sp>
      <p:grpSp>
        <p:nvGrpSpPr>
          <p:cNvPr id="13" name="Group 13"/>
          <p:cNvGrpSpPr/>
          <p:nvPr/>
        </p:nvGrpSpPr>
        <p:grpSpPr>
          <a:xfrm rot="21600000">
            <a:off x="931821" y="1276579"/>
            <a:ext cx="212934" cy="204842"/>
            <a:chOff x="931821" y="1276579"/>
            <a:chExt cx="212934" cy="204842"/>
          </a:xfrm>
        </p:grpSpPr>
        <p:sp>
          <p:nvSpPr>
            <p:cNvPr id="12" name="Freeform 12"/>
            <p:cNvSpPr/>
            <p:nvPr/>
          </p:nvSpPr>
          <p:spPr>
            <a:xfrm>
              <a:off x="931821" y="1276579"/>
              <a:ext cx="212934" cy="204842"/>
            </a:xfrm>
            <a:custGeom>
              <a:avLst/>
              <a:gdLst/>
              <a:ahLst/>
              <a:cxnLst/>
              <a:rect l="0" t="0" r="0" b="0"/>
              <a:pathLst>
                <a:path w="302895" h="279425">
                  <a:moveTo>
                    <a:pt x="162687" y="0"/>
                  </a:moveTo>
                  <a:lnTo>
                    <a:pt x="115738" y="46863"/>
                  </a:lnTo>
                  <a:lnTo>
                    <a:pt x="175565" y="106547"/>
                  </a:lnTo>
                  <a:lnTo>
                    <a:pt x="0" y="106547"/>
                  </a:lnTo>
                  <a:lnTo>
                    <a:pt x="0" y="172879"/>
                  </a:lnTo>
                  <a:lnTo>
                    <a:pt x="175651" y="172879"/>
                  </a:lnTo>
                  <a:lnTo>
                    <a:pt x="115738" y="232553"/>
                  </a:lnTo>
                  <a:lnTo>
                    <a:pt x="162687" y="279425"/>
                  </a:lnTo>
                  <a:lnTo>
                    <a:pt x="302895" y="139827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55295" y="1679972"/>
            <a:ext cx="9305925" cy="38576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0963" y="5081588"/>
            <a:ext cx="409575" cy="29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92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989</Words>
  <Application>Microsoft Office PowerPoint</Application>
  <PresentationFormat>Personalizzato</PresentationFormat>
  <Paragraphs>135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Calibri</vt:lpstr>
      <vt:lpstr>Be Vietnam Pro</vt:lpstr>
      <vt:lpstr>Open Sans</vt:lpstr>
      <vt:lpstr>Calibri Light</vt:lpstr>
      <vt:lpstr>Alice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AsusRog</dc:creator>
  <cp:lastModifiedBy>Federico Russo</cp:lastModifiedBy>
  <cp:revision>11</cp:revision>
  <dcterms:created xsi:type="dcterms:W3CDTF">2023-10-25T16:03:04Z</dcterms:created>
  <dcterms:modified xsi:type="dcterms:W3CDTF">2023-10-26T05:14:38Z</dcterms:modified>
</cp:coreProperties>
</file>